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82" r:id="rId7"/>
    <p:sldId id="283" r:id="rId8"/>
    <p:sldId id="267" r:id="rId9"/>
    <p:sldId id="268" r:id="rId10"/>
    <p:sldId id="269" r:id="rId11"/>
    <p:sldId id="271" r:id="rId12"/>
    <p:sldId id="280" r:id="rId13"/>
    <p:sldId id="284" r:id="rId14"/>
    <p:sldId id="259" r:id="rId15"/>
    <p:sldId id="275" r:id="rId16"/>
    <p:sldId id="274" r:id="rId17"/>
    <p:sldId id="286" r:id="rId18"/>
    <p:sldId id="276" r:id="rId19"/>
    <p:sldId id="287" r:id="rId20"/>
    <p:sldId id="285" r:id="rId21"/>
    <p:sldId id="290" r:id="rId22"/>
    <p:sldId id="288" r:id="rId23"/>
    <p:sldId id="260" r:id="rId24"/>
    <p:sldId id="291" r:id="rId25"/>
    <p:sldId id="292" r:id="rId26"/>
    <p:sldId id="298" r:id="rId27"/>
    <p:sldId id="299" r:id="rId28"/>
    <p:sldId id="261" r:id="rId29"/>
    <p:sldId id="300" r:id="rId30"/>
    <p:sldId id="277" r:id="rId31"/>
    <p:sldId id="301" r:id="rId32"/>
    <p:sldId id="279" r:id="rId33"/>
    <p:sldId id="27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ccldapsamba3\elange\thesis\hypothesis%20checking%20data%20from%20th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elange.ECCSAMBA3\Local%20Settings\Temp\Temporary%20Internet%20Files\Content.IE5\8F24MO6A\lake__data_spreadsheet_2-2-10%5b1%5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ccldapsamba3\elange\thesis\sed%20microcystis%20021910%20(as%20used%20in%20pape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spPr>
            <a:ln w="28575">
              <a:noFill/>
            </a:ln>
          </c:spPr>
          <c:trendline>
            <c:trendlineType val="linear"/>
            <c:dispEq val="1"/>
            <c:trendlineLbl>
              <c:layout>
                <c:manualLayout>
                  <c:x val="-0.21411548556430565"/>
                  <c:y val="3.5972951297754449E-2"/>
                </c:manualLayout>
              </c:layout>
              <c:numFmt formatCode="General" sourceLinked="0"/>
            </c:trendlineLbl>
          </c:trendline>
          <c:xVal>
            <c:numRef>
              <c:f>'lake and phos'!$U$5:$U$10</c:f>
              <c:numCache>
                <c:formatCode>General</c:formatCode>
                <c:ptCount val="6"/>
                <c:pt idx="0">
                  <c:v>-54800</c:v>
                </c:pt>
                <c:pt idx="1">
                  <c:v>-61880</c:v>
                </c:pt>
                <c:pt idx="2">
                  <c:v>-25140</c:v>
                </c:pt>
                <c:pt idx="3">
                  <c:v>18120</c:v>
                </c:pt>
                <c:pt idx="4">
                  <c:v>-7570</c:v>
                </c:pt>
                <c:pt idx="5">
                  <c:v>0</c:v>
                </c:pt>
              </c:numCache>
            </c:numRef>
          </c:xVal>
          <c:yVal>
            <c:numRef>
              <c:f>'lake and phos'!$T$5:$T$10</c:f>
              <c:numCache>
                <c:formatCode>General</c:formatCode>
                <c:ptCount val="6"/>
                <c:pt idx="0">
                  <c:v>-2.9900000000000052E-2</c:v>
                </c:pt>
                <c:pt idx="1">
                  <c:v>2.0000000000000313E-4</c:v>
                </c:pt>
                <c:pt idx="2">
                  <c:v>4.8699999999999993E-2</c:v>
                </c:pt>
                <c:pt idx="3">
                  <c:v>2.1100000000000011E-2</c:v>
                </c:pt>
                <c:pt idx="4">
                  <c:v>1.8999999999999989E-2</c:v>
                </c:pt>
                <c:pt idx="5">
                  <c:v>1.4699999999999939E-2</c:v>
                </c:pt>
              </c:numCache>
            </c:numRef>
          </c:yVal>
        </c:ser>
        <c:axId val="76851456"/>
        <c:axId val="77091584"/>
      </c:scatterChart>
      <c:valAx>
        <c:axId val="76851456"/>
        <c:scaling>
          <c:orientation val="minMax"/>
          <c:max val="40000"/>
          <c:min val="-80000"/>
        </c:scaling>
        <c:axPos val="b"/>
        <c:title>
          <c:tx>
            <c:rich>
              <a:bodyPr/>
              <a:lstStyle/>
              <a:p>
                <a:pPr>
                  <a:defRPr/>
                </a:pPr>
                <a:r>
                  <a:rPr lang="en-US"/>
                  <a:t>Microcystis Cell Density in the Lake (cells/mL)</a:t>
                </a:r>
              </a:p>
            </c:rich>
          </c:tx>
          <c:layout/>
        </c:title>
        <c:numFmt formatCode="0.0E+00" sourceLinked="0"/>
        <c:majorTickMark val="none"/>
        <c:tickLblPos val="low"/>
        <c:spPr>
          <a:ln w="38100"/>
        </c:spPr>
        <c:crossAx val="77091584"/>
        <c:crosses val="autoZero"/>
        <c:crossBetween val="midCat"/>
      </c:valAx>
      <c:valAx>
        <c:axId val="77091584"/>
        <c:scaling>
          <c:orientation val="minMax"/>
        </c:scaling>
        <c:axPos val="l"/>
        <c:majorGridlines/>
        <c:title>
          <c:tx>
            <c:rich>
              <a:bodyPr/>
              <a:lstStyle/>
              <a:p>
                <a:pPr>
                  <a:defRPr/>
                </a:pPr>
                <a:r>
                  <a:rPr lang="en-US"/>
                  <a:t>SRP Concentration (mg/ gram dry weight sediment)</a:t>
                </a:r>
              </a:p>
            </c:rich>
          </c:tx>
          <c:layout>
            <c:manualLayout>
              <c:xMode val="edge"/>
              <c:yMode val="edge"/>
              <c:x val="1.9444444444444445E-2"/>
              <c:y val="8.3460921551473277E-2"/>
            </c:manualLayout>
          </c:layout>
        </c:title>
        <c:numFmt formatCode="0.0E+00" sourceLinked="0"/>
        <c:majorTickMark val="none"/>
        <c:tickLblPos val="low"/>
        <c:spPr>
          <a:ln w="38100"/>
        </c:spPr>
        <c:crossAx val="7685145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2"/>
          <c:order val="0"/>
          <c:tx>
            <c:v>6/9/2009</c:v>
          </c:tx>
          <c:val>
            <c:numRef>
              <c:f>'Lake Data'!$C$22:$C$27</c:f>
              <c:numCache>
                <c:formatCode>General</c:formatCode>
                <c:ptCount val="6"/>
                <c:pt idx="0">
                  <c:v>0</c:v>
                </c:pt>
                <c:pt idx="1">
                  <c:v>0</c:v>
                </c:pt>
                <c:pt idx="2">
                  <c:v>0</c:v>
                </c:pt>
                <c:pt idx="3">
                  <c:v>0</c:v>
                </c:pt>
                <c:pt idx="4">
                  <c:v>0</c:v>
                </c:pt>
                <c:pt idx="5">
                  <c:v>0</c:v>
                </c:pt>
              </c:numCache>
            </c:numRef>
          </c:val>
        </c:ser>
        <c:ser>
          <c:idx val="0"/>
          <c:order val="1"/>
          <c:tx>
            <c:v>8/4/2009</c:v>
          </c:tx>
          <c:val>
            <c:numRef>
              <c:f>'Lake Data'!$D$41:$D$46</c:f>
              <c:numCache>
                <c:formatCode>0.00E+00</c:formatCode>
                <c:ptCount val="6"/>
                <c:pt idx="0">
                  <c:v>54775.867718230729</c:v>
                </c:pt>
                <c:pt idx="1">
                  <c:v>69318.512352170379</c:v>
                </c:pt>
                <c:pt idx="2">
                  <c:v>30578.436160714329</c:v>
                </c:pt>
                <c:pt idx="3">
                  <c:v>5780.0874308299999</c:v>
                </c:pt>
                <c:pt idx="4">
                  <c:v>7565.6712962962956</c:v>
                </c:pt>
                <c:pt idx="5" formatCode="General">
                  <c:v>0</c:v>
                </c:pt>
              </c:numCache>
            </c:numRef>
          </c:val>
        </c:ser>
        <c:ser>
          <c:idx val="1"/>
          <c:order val="2"/>
          <c:tx>
            <c:v>9/14/2009</c:v>
          </c:tx>
          <c:val>
            <c:numRef>
              <c:f>'Lake Data'!$E$41:$E$46</c:f>
              <c:numCache>
                <c:formatCode>0.00E+00</c:formatCode>
                <c:ptCount val="6"/>
                <c:pt idx="0" formatCode="General">
                  <c:v>0</c:v>
                </c:pt>
                <c:pt idx="1">
                  <c:v>7423.8690000000024</c:v>
                </c:pt>
                <c:pt idx="2">
                  <c:v>5455.8433499999992</c:v>
                </c:pt>
                <c:pt idx="3">
                  <c:v>23934.973875000025</c:v>
                </c:pt>
                <c:pt idx="4" formatCode="General">
                  <c:v>0</c:v>
                </c:pt>
                <c:pt idx="5" formatCode="General">
                  <c:v>0</c:v>
                </c:pt>
              </c:numCache>
            </c:numRef>
          </c:val>
        </c:ser>
        <c:axId val="77118080"/>
        <c:axId val="77132544"/>
      </c:barChart>
      <c:catAx>
        <c:axId val="77118080"/>
        <c:scaling>
          <c:orientation val="minMax"/>
        </c:scaling>
        <c:delete val="1"/>
        <c:axPos val="b"/>
        <c:title>
          <c:tx>
            <c:rich>
              <a:bodyPr/>
              <a:lstStyle/>
              <a:p>
                <a:pPr>
                  <a:defRPr/>
                </a:pPr>
                <a:r>
                  <a:rPr lang="en-US" dirty="0"/>
                  <a:t>MB20      </a:t>
                </a:r>
                <a:r>
                  <a:rPr lang="en-US" dirty="0" smtClean="0"/>
                  <a:t>       </a:t>
                </a:r>
                <a:r>
                  <a:rPr lang="en-US" dirty="0"/>
                  <a:t>MB18    </a:t>
                </a:r>
                <a:r>
                  <a:rPr lang="en-US" dirty="0" smtClean="0"/>
                  <a:t>         </a:t>
                </a:r>
                <a:r>
                  <a:rPr lang="en-US" dirty="0"/>
                  <a:t>8M       </a:t>
                </a:r>
                <a:r>
                  <a:rPr lang="en-US" dirty="0" smtClean="0"/>
                  <a:t>       </a:t>
                </a:r>
                <a:r>
                  <a:rPr lang="en-US" dirty="0"/>
                  <a:t>7M      </a:t>
                </a:r>
                <a:r>
                  <a:rPr lang="en-US" dirty="0" smtClean="0"/>
                  <a:t>      </a:t>
                </a:r>
                <a:r>
                  <a:rPr lang="en-US" dirty="0"/>
                  <a:t>GR1     </a:t>
                </a:r>
                <a:r>
                  <a:rPr lang="en-US" dirty="0" smtClean="0"/>
                  <a:t>      </a:t>
                </a:r>
                <a:r>
                  <a:rPr lang="en-US" dirty="0"/>
                  <a:t>4P     </a:t>
                </a:r>
              </a:p>
            </c:rich>
          </c:tx>
          <c:layout>
            <c:manualLayout>
              <c:xMode val="edge"/>
              <c:yMode val="edge"/>
              <c:x val="0.16922414065711669"/>
              <c:y val="0.90362937190990666"/>
            </c:manualLayout>
          </c:layout>
        </c:title>
        <c:majorTickMark val="none"/>
        <c:tickLblPos val="none"/>
        <c:crossAx val="77132544"/>
        <c:crosses val="autoZero"/>
        <c:auto val="1"/>
        <c:lblAlgn val="ctr"/>
        <c:lblOffset val="100"/>
      </c:catAx>
      <c:valAx>
        <c:axId val="77132544"/>
        <c:scaling>
          <c:orientation val="minMax"/>
        </c:scaling>
        <c:axPos val="l"/>
        <c:majorGridlines/>
        <c:title>
          <c:tx>
            <c:rich>
              <a:bodyPr/>
              <a:lstStyle/>
              <a:p>
                <a:pPr>
                  <a:defRPr/>
                </a:pPr>
                <a:r>
                  <a:rPr lang="en-US"/>
                  <a:t>Density (cells/mL)</a:t>
                </a:r>
              </a:p>
            </c:rich>
          </c:tx>
          <c:layout>
            <c:manualLayout>
              <c:xMode val="edge"/>
              <c:yMode val="edge"/>
              <c:x val="2.9154518950437303E-2"/>
              <c:y val="0.31213213865508183"/>
            </c:manualLayout>
          </c:layout>
        </c:title>
        <c:numFmt formatCode="0.0E+00" sourceLinked="0"/>
        <c:tickLblPos val="nextTo"/>
        <c:crossAx val="77118080"/>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776472276902889"/>
          <c:y val="6.4114192933090591E-2"/>
          <c:w val="0.58875102526246703"/>
          <c:h val="0.80355347473457717"/>
        </c:manualLayout>
      </c:layout>
      <c:barChart>
        <c:barDir val="col"/>
        <c:grouping val="clustered"/>
        <c:ser>
          <c:idx val="0"/>
          <c:order val="0"/>
          <c:tx>
            <c:v>6/23/2009</c:v>
          </c:tx>
          <c:val>
            <c:numRef>
              <c:f>Summary!$E$26:$J$26</c:f>
              <c:numCache>
                <c:formatCode>0</c:formatCode>
                <c:ptCount val="6"/>
                <c:pt idx="0">
                  <c:v>0</c:v>
                </c:pt>
                <c:pt idx="1">
                  <c:v>0</c:v>
                </c:pt>
                <c:pt idx="2">
                  <c:v>8603.3990946334652</c:v>
                </c:pt>
                <c:pt idx="3">
                  <c:v>0</c:v>
                </c:pt>
                <c:pt idx="4">
                  <c:v>13399.412973277975</c:v>
                </c:pt>
                <c:pt idx="5">
                  <c:v>0</c:v>
                </c:pt>
              </c:numCache>
            </c:numRef>
          </c:val>
        </c:ser>
        <c:ser>
          <c:idx val="1"/>
          <c:order val="1"/>
          <c:tx>
            <c:v>8/6/2009</c:v>
          </c:tx>
          <c:val>
            <c:numRef>
              <c:f>Summary!$E$27:$J$27</c:f>
              <c:numCache>
                <c:formatCode>0.00E+00</c:formatCode>
                <c:ptCount val="6"/>
                <c:pt idx="0">
                  <c:v>66635.851521253222</c:v>
                </c:pt>
                <c:pt idx="1">
                  <c:v>206675.50155519095</c:v>
                </c:pt>
                <c:pt idx="2">
                  <c:v>54850.717829381356</c:v>
                </c:pt>
                <c:pt idx="3">
                  <c:v>70042.614626360606</c:v>
                </c:pt>
                <c:pt idx="4">
                  <c:v>65354.524154222767</c:v>
                </c:pt>
                <c:pt idx="5">
                  <c:v>103635.31311407516</c:v>
                </c:pt>
              </c:numCache>
            </c:numRef>
          </c:val>
        </c:ser>
        <c:ser>
          <c:idx val="2"/>
          <c:order val="2"/>
          <c:tx>
            <c:v>9/14/2009</c:v>
          </c:tx>
          <c:val>
            <c:numRef>
              <c:f>Summary!$E$28:$J$28</c:f>
              <c:numCache>
                <c:formatCode>0.00E+00</c:formatCode>
                <c:ptCount val="6"/>
                <c:pt idx="0">
                  <c:v>71723.276094507994</c:v>
                </c:pt>
                <c:pt idx="1">
                  <c:v>184149.76283171296</c:v>
                </c:pt>
                <c:pt idx="2">
                  <c:v>81950.961128942086</c:v>
                </c:pt>
                <c:pt idx="3">
                  <c:v>130545.33746580542</c:v>
                </c:pt>
                <c:pt idx="4">
                  <c:v>56917.256210729603</c:v>
                </c:pt>
                <c:pt idx="5">
                  <c:v>124648.55324513417</c:v>
                </c:pt>
              </c:numCache>
            </c:numRef>
          </c:val>
        </c:ser>
        <c:axId val="77166464"/>
        <c:axId val="77180928"/>
      </c:barChart>
      <c:catAx>
        <c:axId val="77166464"/>
        <c:scaling>
          <c:orientation val="minMax"/>
        </c:scaling>
        <c:delete val="1"/>
        <c:axPos val="b"/>
        <c:title>
          <c:tx>
            <c:rich>
              <a:bodyPr/>
              <a:lstStyle/>
              <a:p>
                <a:pPr>
                  <a:defRPr/>
                </a:pPr>
                <a:r>
                  <a:rPr lang="en-US" dirty="0"/>
                  <a:t>7M   </a:t>
                </a:r>
                <a:r>
                  <a:rPr lang="en-US" dirty="0" smtClean="0"/>
                  <a:t>       </a:t>
                </a:r>
                <a:r>
                  <a:rPr lang="en-US" dirty="0"/>
                  <a:t>8M      </a:t>
                </a:r>
                <a:r>
                  <a:rPr lang="en-US" dirty="0" smtClean="0"/>
                  <a:t>       </a:t>
                </a:r>
                <a:r>
                  <a:rPr lang="en-US" dirty="0"/>
                  <a:t>GR1   </a:t>
                </a:r>
                <a:r>
                  <a:rPr lang="en-US" dirty="0" smtClean="0"/>
                  <a:t>          </a:t>
                </a:r>
                <a:r>
                  <a:rPr lang="en-US" dirty="0"/>
                  <a:t>4P     </a:t>
                </a:r>
                <a:r>
                  <a:rPr lang="en-US" dirty="0" smtClean="0"/>
                  <a:t>   </a:t>
                </a:r>
                <a:r>
                  <a:rPr lang="en-US" dirty="0"/>
                  <a:t>MB18      </a:t>
                </a:r>
                <a:r>
                  <a:rPr lang="en-US" dirty="0" smtClean="0"/>
                  <a:t>   </a:t>
                </a:r>
                <a:r>
                  <a:rPr lang="en-US" dirty="0"/>
                  <a:t>MB20</a:t>
                </a:r>
              </a:p>
            </c:rich>
          </c:tx>
          <c:layout>
            <c:manualLayout>
              <c:xMode val="edge"/>
              <c:yMode val="edge"/>
              <c:x val="0.24684344603983333"/>
              <c:y val="0.90634094639488116"/>
            </c:manualLayout>
          </c:layout>
        </c:title>
        <c:majorTickMark val="none"/>
        <c:tickLblPos val="none"/>
        <c:crossAx val="77180928"/>
        <c:crosses val="autoZero"/>
        <c:auto val="1"/>
        <c:lblAlgn val="ctr"/>
        <c:lblOffset val="100"/>
      </c:catAx>
      <c:valAx>
        <c:axId val="77180928"/>
        <c:scaling>
          <c:orientation val="minMax"/>
        </c:scaling>
        <c:axPos val="l"/>
        <c:majorGridlines/>
        <c:title>
          <c:tx>
            <c:rich>
              <a:bodyPr/>
              <a:lstStyle/>
              <a:p>
                <a:pPr>
                  <a:defRPr/>
                </a:pPr>
                <a:r>
                  <a:rPr lang="en-US"/>
                  <a:t>Density (cells/gram dry sediment)</a:t>
                </a:r>
              </a:p>
            </c:rich>
          </c:tx>
          <c:layout/>
        </c:title>
        <c:numFmt formatCode="0.0E+00" sourceLinked="0"/>
        <c:tickLblPos val="nextTo"/>
        <c:crossAx val="77166464"/>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F2DB4FD-CB83-4566-A656-F19263DDC962}" type="datetimeFigureOut">
              <a:rPr lang="en-US" smtClean="0"/>
              <a:pPr/>
              <a:t>4/8/2010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5D21FD6-EF7A-4932-A326-100489E26A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2DB4FD-CB83-4566-A656-F19263DDC962}" type="datetimeFigureOut">
              <a:rPr lang="en-US" smtClean="0"/>
              <a:pPr/>
              <a:t>4/8/2010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21FD6-EF7A-4932-A326-100489E26A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2DB4FD-CB83-4566-A656-F19263DDC962}" type="datetimeFigureOut">
              <a:rPr lang="en-US" smtClean="0"/>
              <a:pPr/>
              <a:t>4/8/2010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21FD6-EF7A-4932-A326-100489E26A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F2DB4FD-CB83-4566-A656-F19263DDC962}" type="datetimeFigureOut">
              <a:rPr lang="en-US" smtClean="0"/>
              <a:pPr/>
              <a:t>4/8/2010</a:t>
            </a:fld>
            <a:endParaRPr lang="en-US"/>
          </a:p>
        </p:txBody>
      </p:sp>
      <p:sp>
        <p:nvSpPr>
          <p:cNvPr id="9" name="Slide Number Placeholder 8"/>
          <p:cNvSpPr>
            <a:spLocks noGrp="1"/>
          </p:cNvSpPr>
          <p:nvPr>
            <p:ph type="sldNum" sz="quarter" idx="15"/>
          </p:nvPr>
        </p:nvSpPr>
        <p:spPr/>
        <p:txBody>
          <a:bodyPr rtlCol="0"/>
          <a:lstStyle/>
          <a:p>
            <a:fld id="{45D21FD6-EF7A-4932-A326-100489E26AF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F2DB4FD-CB83-4566-A656-F19263DDC962}" type="datetimeFigureOut">
              <a:rPr lang="en-US" smtClean="0"/>
              <a:pPr/>
              <a:t>4/8/2010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5D21FD6-EF7A-4932-A326-100489E26A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2DB4FD-CB83-4566-A656-F19263DDC962}" type="datetimeFigureOut">
              <a:rPr lang="en-US" smtClean="0"/>
              <a:pPr/>
              <a:t>4/8/2010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21FD6-EF7A-4932-A326-100489E26AF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F2DB4FD-CB83-4566-A656-F19263DDC962}" type="datetimeFigureOut">
              <a:rPr lang="en-US" smtClean="0"/>
              <a:pPr/>
              <a:t>4/8/2010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21FD6-EF7A-4932-A326-100489E26AF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F2DB4FD-CB83-4566-A656-F19263DDC962}" type="datetimeFigureOut">
              <a:rPr lang="en-US" smtClean="0"/>
              <a:pPr/>
              <a:t>4/8/2010</a:t>
            </a:fld>
            <a:endParaRPr lang="en-US"/>
          </a:p>
        </p:txBody>
      </p:sp>
      <p:sp>
        <p:nvSpPr>
          <p:cNvPr id="7" name="Slide Number Placeholder 6"/>
          <p:cNvSpPr>
            <a:spLocks noGrp="1"/>
          </p:cNvSpPr>
          <p:nvPr>
            <p:ph type="sldNum" sz="quarter" idx="11"/>
          </p:nvPr>
        </p:nvSpPr>
        <p:spPr/>
        <p:txBody>
          <a:bodyPr rtlCol="0"/>
          <a:lstStyle/>
          <a:p>
            <a:fld id="{45D21FD6-EF7A-4932-A326-100489E26AF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DB4FD-CB83-4566-A656-F19263DDC962}" type="datetimeFigureOut">
              <a:rPr lang="en-US" smtClean="0"/>
              <a:pPr/>
              <a:t>4/8/2010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21FD6-EF7A-4932-A326-100489E26A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F2DB4FD-CB83-4566-A656-F19263DDC962}" type="datetimeFigureOut">
              <a:rPr lang="en-US" smtClean="0"/>
              <a:pPr/>
              <a:t>4/8/2010</a:t>
            </a:fld>
            <a:endParaRPr lang="en-US"/>
          </a:p>
        </p:txBody>
      </p:sp>
      <p:sp>
        <p:nvSpPr>
          <p:cNvPr id="22" name="Slide Number Placeholder 21"/>
          <p:cNvSpPr>
            <a:spLocks noGrp="1"/>
          </p:cNvSpPr>
          <p:nvPr>
            <p:ph type="sldNum" sz="quarter" idx="15"/>
          </p:nvPr>
        </p:nvSpPr>
        <p:spPr/>
        <p:txBody>
          <a:bodyPr rtlCol="0"/>
          <a:lstStyle/>
          <a:p>
            <a:fld id="{45D21FD6-EF7A-4932-A326-100489E26AF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F2DB4FD-CB83-4566-A656-F19263DDC962}" type="datetimeFigureOut">
              <a:rPr lang="en-US" smtClean="0"/>
              <a:pPr/>
              <a:t>4/8/2010</a:t>
            </a:fld>
            <a:endParaRPr lang="en-US"/>
          </a:p>
        </p:txBody>
      </p:sp>
      <p:sp>
        <p:nvSpPr>
          <p:cNvPr id="18" name="Slide Number Placeholder 17"/>
          <p:cNvSpPr>
            <a:spLocks noGrp="1"/>
          </p:cNvSpPr>
          <p:nvPr>
            <p:ph type="sldNum" sz="quarter" idx="11"/>
          </p:nvPr>
        </p:nvSpPr>
        <p:spPr/>
        <p:txBody>
          <a:bodyPr rtlCol="0"/>
          <a:lstStyle/>
          <a:p>
            <a:fld id="{45D21FD6-EF7A-4932-A326-100489E26AF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F2DB4FD-CB83-4566-A656-F19263DDC962}" type="datetimeFigureOut">
              <a:rPr lang="en-US" smtClean="0"/>
              <a:pPr/>
              <a:t>4/8/2010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5D21FD6-EF7A-4932-A326-100489E26A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Investigation of</a:t>
            </a:r>
            <a:r>
              <a:rPr lang="en-US" i="1" dirty="0"/>
              <a:t> </a:t>
            </a:r>
            <a:r>
              <a:rPr lang="en-US" i="1" dirty="0" err="1"/>
              <a:t>Microcystis</a:t>
            </a:r>
            <a:r>
              <a:rPr lang="en-US" dirty="0"/>
              <a:t> Cell Density and Phosphorus in Benthic Sediment and Their Effect on </a:t>
            </a:r>
            <a:r>
              <a:rPr lang="en-US" dirty="0" err="1"/>
              <a:t>Cyanobacterial</a:t>
            </a:r>
            <a:r>
              <a:rPr lang="en-US" dirty="0"/>
              <a:t> Blooms on Western Lake Erie in the Summer of 2009</a:t>
            </a:r>
            <a:br>
              <a:rPr lang="en-US" dirty="0"/>
            </a:br>
            <a:endParaRPr lang="en-US" dirty="0"/>
          </a:p>
        </p:txBody>
      </p:sp>
      <p:sp>
        <p:nvSpPr>
          <p:cNvPr id="3" name="Subtitle 2"/>
          <p:cNvSpPr>
            <a:spLocks noGrp="1"/>
          </p:cNvSpPr>
          <p:nvPr>
            <p:ph type="subTitle" idx="1"/>
          </p:nvPr>
        </p:nvSpPr>
        <p:spPr>
          <a:xfrm>
            <a:off x="1752600" y="4648200"/>
            <a:ext cx="6400800" cy="1752600"/>
          </a:xfrm>
        </p:spPr>
        <p:txBody>
          <a:bodyPr>
            <a:normAutofit/>
          </a:bodyPr>
          <a:lstStyle/>
          <a:p>
            <a:pPr algn="r">
              <a:spcBef>
                <a:spcPts val="0"/>
              </a:spcBef>
            </a:pPr>
            <a:r>
              <a:rPr lang="en-US" sz="2800" dirty="0" smtClean="0"/>
              <a:t>Erik Lange</a:t>
            </a:r>
          </a:p>
          <a:p>
            <a:pPr algn="r">
              <a:spcBef>
                <a:spcPts val="0"/>
              </a:spcBef>
            </a:pPr>
            <a:r>
              <a:rPr lang="en-US" sz="2800" dirty="0" smtClean="0"/>
              <a:t>Department of Civil Engineering</a:t>
            </a:r>
          </a:p>
          <a:p>
            <a:pPr algn="r">
              <a:spcBef>
                <a:spcPts val="0"/>
              </a:spcBef>
            </a:pPr>
            <a:r>
              <a:rPr lang="en-US" sz="2800" dirty="0" smtClean="0"/>
              <a:t>University of Toledo</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Microcystis</a:t>
            </a:r>
            <a:r>
              <a:rPr lang="en-US" dirty="0" smtClean="0"/>
              <a:t> Cells in Lake Water</a:t>
            </a:r>
            <a:endParaRPr lang="en-US" dirty="0"/>
          </a:p>
        </p:txBody>
      </p:sp>
      <p:sp>
        <p:nvSpPr>
          <p:cNvPr id="3" name="Content Placeholder 2"/>
          <p:cNvSpPr>
            <a:spLocks noGrp="1"/>
          </p:cNvSpPr>
          <p:nvPr>
            <p:ph sz="quarter" idx="1"/>
          </p:nvPr>
        </p:nvSpPr>
        <p:spPr>
          <a:xfrm>
            <a:off x="457200" y="1600200"/>
            <a:ext cx="8305800" cy="4873752"/>
          </a:xfrm>
        </p:spPr>
        <p:txBody>
          <a:bodyPr/>
          <a:lstStyle/>
          <a:p>
            <a:r>
              <a:rPr lang="en-US" dirty="0" smtClean="0"/>
              <a:t>Due to the individual cell’s ability to alter buoyancy, </a:t>
            </a:r>
            <a:r>
              <a:rPr lang="en-US" i="1" dirty="0" err="1" smtClean="0"/>
              <a:t>Microcystis</a:t>
            </a:r>
            <a:r>
              <a:rPr lang="en-US" dirty="0" smtClean="0"/>
              <a:t> colonies often undergo vertical movement</a:t>
            </a:r>
          </a:p>
          <a:p>
            <a:endParaRPr lang="en-US" dirty="0" smtClean="0"/>
          </a:p>
          <a:p>
            <a:r>
              <a:rPr lang="en-US" dirty="0" smtClean="0"/>
              <a:t>In late summer 2004, a lake in the Czech Republic had </a:t>
            </a:r>
            <a:r>
              <a:rPr lang="en-US" i="1" dirty="0" err="1" smtClean="0"/>
              <a:t>Microcystis</a:t>
            </a:r>
            <a:r>
              <a:rPr lang="en-US" dirty="0" smtClean="0"/>
              <a:t> cell density peak in September at shallow sites and in October at deeper sites (</a:t>
            </a:r>
            <a:r>
              <a:rPr lang="en-US" dirty="0" err="1" smtClean="0"/>
              <a:t>Gregor</a:t>
            </a:r>
            <a:r>
              <a:rPr lang="en-US" dirty="0" smtClean="0"/>
              <a:t>, 2006)</a:t>
            </a:r>
          </a:p>
          <a:p>
            <a:endParaRPr lang="en-US" dirty="0" smtClean="0"/>
          </a:p>
          <a:p>
            <a:r>
              <a:rPr lang="en-US" i="1" dirty="0" err="1" smtClean="0"/>
              <a:t>Microcystis</a:t>
            </a:r>
            <a:r>
              <a:rPr lang="en-US" dirty="0" smtClean="0"/>
              <a:t> Cell Lifecycle:</a:t>
            </a:r>
          </a:p>
          <a:p>
            <a:pPr lvl="1"/>
            <a:r>
              <a:rPr lang="en-US" dirty="0" smtClean="0"/>
              <a:t>Summer Pelagic Growth	</a:t>
            </a:r>
          </a:p>
          <a:p>
            <a:pPr lvl="1"/>
            <a:r>
              <a:rPr lang="en-US" dirty="0" smtClean="0"/>
              <a:t>Sedimentation</a:t>
            </a:r>
          </a:p>
          <a:p>
            <a:pPr lvl="1"/>
            <a:r>
              <a:rPr lang="en-US" dirty="0" smtClean="0"/>
              <a:t>Overwintering in Sediment</a:t>
            </a:r>
          </a:p>
          <a:p>
            <a:pPr lvl="1"/>
            <a:r>
              <a:rPr lang="en-US" dirty="0" smtClean="0"/>
              <a:t>Reinvasion of Water Column</a:t>
            </a:r>
            <a:endParaRPr lang="en-US" dirty="0"/>
          </a:p>
        </p:txBody>
      </p:sp>
      <p:pic>
        <p:nvPicPr>
          <p:cNvPr id="4" name="Picture 3" descr="sedimentation.jpg"/>
          <p:cNvPicPr>
            <a:picLocks noChangeAspect="1"/>
          </p:cNvPicPr>
          <p:nvPr/>
        </p:nvPicPr>
        <p:blipFill>
          <a:blip r:embed="rId2" cstate="print"/>
          <a:stretch>
            <a:fillRect/>
          </a:stretch>
        </p:blipFill>
        <p:spPr>
          <a:xfrm>
            <a:off x="5105400" y="4191000"/>
            <a:ext cx="3642259"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Microcystis</a:t>
            </a:r>
            <a:r>
              <a:rPr lang="en-US" dirty="0" smtClean="0"/>
              <a:t> Cells in Lake Sediment</a:t>
            </a:r>
            <a:endParaRPr lang="en-US" dirty="0"/>
          </a:p>
        </p:txBody>
      </p:sp>
      <p:sp>
        <p:nvSpPr>
          <p:cNvPr id="3" name="Content Placeholder 2"/>
          <p:cNvSpPr>
            <a:spLocks noGrp="1"/>
          </p:cNvSpPr>
          <p:nvPr>
            <p:ph sz="quarter" idx="1"/>
          </p:nvPr>
        </p:nvSpPr>
        <p:spPr>
          <a:xfrm>
            <a:off x="457200" y="1600200"/>
            <a:ext cx="7620000" cy="4873752"/>
          </a:xfrm>
        </p:spPr>
        <p:txBody>
          <a:bodyPr>
            <a:normAutofit/>
          </a:bodyPr>
          <a:lstStyle/>
          <a:p>
            <a:endParaRPr lang="en-US" i="1" dirty="0" smtClean="0"/>
          </a:p>
          <a:p>
            <a:r>
              <a:rPr lang="en-US" i="1" dirty="0" err="1" smtClean="0"/>
              <a:t>Microcystis</a:t>
            </a:r>
            <a:r>
              <a:rPr lang="en-US" dirty="0" smtClean="0"/>
              <a:t> </a:t>
            </a:r>
            <a:r>
              <a:rPr lang="en-US" dirty="0" smtClean="0"/>
              <a:t>spp. colonies can dominate the microbial community within lake </a:t>
            </a:r>
            <a:r>
              <a:rPr lang="en-US" dirty="0" smtClean="0"/>
              <a:t>sediment</a:t>
            </a:r>
          </a:p>
          <a:p>
            <a:endParaRPr lang="en-US" dirty="0" smtClean="0"/>
          </a:p>
          <a:p>
            <a:r>
              <a:rPr lang="en-US" dirty="0" smtClean="0"/>
              <a:t>In the summer, the surface sediment of a lake in Turkey had a cell density of 2.78 x 10</a:t>
            </a:r>
            <a:r>
              <a:rPr lang="en-US" baseline="30000" dirty="0" smtClean="0"/>
              <a:t>6</a:t>
            </a:r>
            <a:r>
              <a:rPr lang="en-US" dirty="0" smtClean="0"/>
              <a:t> colonies per square meter (</a:t>
            </a:r>
            <a:r>
              <a:rPr lang="en-US" dirty="0" err="1" smtClean="0"/>
              <a:t>Brunberg</a:t>
            </a:r>
            <a:r>
              <a:rPr lang="en-US" dirty="0" smtClean="0"/>
              <a:t>, 2003</a:t>
            </a:r>
            <a:r>
              <a:rPr lang="en-US" dirty="0" smtClean="0"/>
              <a:t>)</a:t>
            </a:r>
          </a:p>
          <a:p>
            <a:endParaRPr lang="en-US" dirty="0" smtClean="0"/>
          </a:p>
          <a:p>
            <a:r>
              <a:rPr lang="en-US" i="1" dirty="0" err="1" smtClean="0"/>
              <a:t>Microcystis</a:t>
            </a:r>
            <a:r>
              <a:rPr lang="en-US" dirty="0" smtClean="0"/>
              <a:t> spp. </a:t>
            </a:r>
            <a:r>
              <a:rPr lang="en-US" dirty="0" smtClean="0"/>
              <a:t>cells </a:t>
            </a:r>
            <a:r>
              <a:rPr lang="en-US" dirty="0" smtClean="0"/>
              <a:t>can survive and slowly accrue mass for long periods of </a:t>
            </a:r>
            <a:r>
              <a:rPr lang="en-US" dirty="0" smtClean="0"/>
              <a:t>time in lake sediment.</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Microcystis</a:t>
            </a:r>
            <a:r>
              <a:rPr lang="en-US" dirty="0" smtClean="0"/>
              <a:t> cells in lake </a:t>
            </a:r>
            <a:r>
              <a:rPr lang="en-US" dirty="0" smtClean="0"/>
              <a:t>sediment:</a:t>
            </a:r>
            <a:br>
              <a:rPr lang="en-US" dirty="0" smtClean="0"/>
            </a:br>
            <a:r>
              <a:rPr lang="en-US" dirty="0" smtClean="0"/>
              <a:t>The Concerns</a:t>
            </a:r>
            <a:endParaRPr lang="en-US" dirty="0"/>
          </a:p>
        </p:txBody>
      </p:sp>
      <p:sp>
        <p:nvSpPr>
          <p:cNvPr id="3" name="Content Placeholder 2"/>
          <p:cNvSpPr>
            <a:spLocks noGrp="1"/>
          </p:cNvSpPr>
          <p:nvPr>
            <p:ph sz="quarter" idx="1"/>
          </p:nvPr>
        </p:nvSpPr>
        <p:spPr/>
        <p:txBody>
          <a:bodyPr/>
          <a:lstStyle/>
          <a:p>
            <a:r>
              <a:rPr lang="en-US" dirty="0" smtClean="0"/>
              <a:t>Reinvading cells transfer phosphorus from the sediment to the water column</a:t>
            </a:r>
          </a:p>
          <a:p>
            <a:r>
              <a:rPr lang="en-US" dirty="0" smtClean="0"/>
              <a:t>It has been simulated that a summer </a:t>
            </a:r>
            <a:r>
              <a:rPr lang="en-US" i="1" dirty="0" err="1" smtClean="0"/>
              <a:t>Microcystis</a:t>
            </a:r>
            <a:r>
              <a:rPr lang="en-US" dirty="0" smtClean="0"/>
              <a:t> spp. </a:t>
            </a:r>
            <a:r>
              <a:rPr lang="en-US" dirty="0" smtClean="0"/>
              <a:t>bloom </a:t>
            </a:r>
            <a:r>
              <a:rPr lang="en-US" dirty="0" smtClean="0"/>
              <a:t>would be reduced by 50% if reinvasion was halted  and by 64% if sedimentation and overwintering was halted (</a:t>
            </a:r>
            <a:r>
              <a:rPr lang="en-US" dirty="0" err="1" smtClean="0"/>
              <a:t>Verspagen</a:t>
            </a:r>
            <a:r>
              <a:rPr lang="en-US" dirty="0" smtClean="0"/>
              <a:t>, 2005)</a:t>
            </a:r>
          </a:p>
          <a:p>
            <a:endParaRPr lang="en-US" dirty="0"/>
          </a:p>
        </p:txBody>
      </p:sp>
      <p:pic>
        <p:nvPicPr>
          <p:cNvPr id="4" name="Picture 3" descr="clean water.jpg"/>
          <p:cNvPicPr>
            <a:picLocks noChangeAspect="1"/>
          </p:cNvPicPr>
          <p:nvPr/>
        </p:nvPicPr>
        <p:blipFill>
          <a:blip r:embed="rId2" cstate="print"/>
          <a:stretch>
            <a:fillRect/>
          </a:stretch>
        </p:blipFill>
        <p:spPr>
          <a:xfrm>
            <a:off x="3581400" y="4114800"/>
            <a:ext cx="4286250" cy="24479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467600" cy="5287962"/>
          </a:xfrm>
        </p:spPr>
        <p:txBody>
          <a:bodyPr>
            <a:noAutofit/>
          </a:bodyPr>
          <a:lstStyle/>
          <a:p>
            <a:pPr algn="ctr"/>
            <a:r>
              <a:rPr lang="en-US" sz="4000" dirty="0" smtClean="0"/>
              <a:t>Are </a:t>
            </a:r>
            <a:r>
              <a:rPr lang="en-US" sz="4000" i="1" dirty="0" err="1" smtClean="0"/>
              <a:t>Microcystis</a:t>
            </a:r>
            <a:r>
              <a:rPr lang="en-US" sz="4000" dirty="0" smtClean="0"/>
              <a:t> spp. Blooms Affected By Sediment Cell Density in Lake Erie?</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Can This Source of Cells Be Controlled to Limit These Blooms?</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467600" cy="1143000"/>
          </a:xfrm>
        </p:spPr>
        <p:txBody>
          <a:bodyPr/>
          <a:lstStyle/>
          <a:p>
            <a:pPr algn="ctr"/>
            <a:r>
              <a:rPr lang="en-US" dirty="0" smtClean="0"/>
              <a:t>METHODS</a:t>
            </a:r>
            <a:endParaRPr lang="en-US" dirty="0"/>
          </a:p>
        </p:txBody>
      </p:sp>
      <p:pic>
        <p:nvPicPr>
          <p:cNvPr id="3" name="Picture 2" descr="microscope.gif"/>
          <p:cNvPicPr>
            <a:picLocks noChangeAspect="1"/>
          </p:cNvPicPr>
          <p:nvPr/>
        </p:nvPicPr>
        <p:blipFill>
          <a:blip r:embed="rId2" cstate="print"/>
          <a:stretch>
            <a:fillRect/>
          </a:stretch>
        </p:blipFill>
        <p:spPr>
          <a:xfrm>
            <a:off x="3200400" y="3124200"/>
            <a:ext cx="2590800" cy="2590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0" y="14287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4580" name="Object 4"/>
          <p:cNvGraphicFramePr>
            <a:graphicFrameLocks noChangeAspect="1"/>
          </p:cNvGraphicFramePr>
          <p:nvPr/>
        </p:nvGraphicFramePr>
        <p:xfrm>
          <a:off x="381000" y="1600200"/>
          <a:ext cx="4267200" cy="2741613"/>
        </p:xfrm>
        <a:graphic>
          <a:graphicData uri="http://schemas.openxmlformats.org/presentationml/2006/ole">
            <p:oleObj spid="_x0000_s1026" name="Bitmap Image" r:id="rId3" imgW="9961905" imgH="6516010" progId="PBrush">
              <p:embed/>
            </p:oleObj>
          </a:graphicData>
        </a:graphic>
      </p:graphicFrame>
      <p:sp>
        <p:nvSpPr>
          <p:cNvPr id="25216" name="Rectangle 640"/>
          <p:cNvSpPr>
            <a:spLocks noGrp="1" noChangeArrowheads="1"/>
          </p:cNvSpPr>
          <p:nvPr>
            <p:ph type="title"/>
          </p:nvPr>
        </p:nvSpPr>
        <p:spPr>
          <a:noFill/>
          <a:ln/>
        </p:spPr>
        <p:txBody>
          <a:bodyPr>
            <a:noAutofit/>
          </a:bodyPr>
          <a:lstStyle/>
          <a:p>
            <a:r>
              <a:rPr lang="en-US" sz="3200" dirty="0" smtClean="0">
                <a:solidFill>
                  <a:schemeClr val="hlink"/>
                </a:solidFill>
              </a:rPr>
              <a:t>Sample Collection </a:t>
            </a:r>
            <a:r>
              <a:rPr lang="en-US" sz="3200" dirty="0" smtClean="0">
                <a:solidFill>
                  <a:schemeClr val="hlink"/>
                </a:solidFill>
              </a:rPr>
              <a:t>By </a:t>
            </a:r>
            <a:r>
              <a:rPr lang="en-US" sz="3200" dirty="0" smtClean="0">
                <a:solidFill>
                  <a:schemeClr val="hlink"/>
                </a:solidFill>
              </a:rPr>
              <a:t/>
            </a:r>
            <a:br>
              <a:rPr lang="en-US" sz="3200" dirty="0" smtClean="0">
                <a:solidFill>
                  <a:schemeClr val="hlink"/>
                </a:solidFill>
              </a:rPr>
            </a:br>
            <a:r>
              <a:rPr lang="en-US" sz="3200" dirty="0" smtClean="0">
                <a:solidFill>
                  <a:schemeClr val="hlink"/>
                </a:solidFill>
              </a:rPr>
              <a:t>Tom </a:t>
            </a:r>
            <a:r>
              <a:rPr lang="en-US" sz="3200" dirty="0" smtClean="0">
                <a:solidFill>
                  <a:schemeClr val="hlink"/>
                </a:solidFill>
              </a:rPr>
              <a:t>Bridgeman and his </a:t>
            </a:r>
            <a:r>
              <a:rPr lang="en-US" sz="3200" dirty="0" smtClean="0">
                <a:solidFill>
                  <a:schemeClr val="hlink"/>
                </a:solidFill>
              </a:rPr>
              <a:t>students </a:t>
            </a:r>
            <a:endParaRPr lang="en-US" sz="3200" dirty="0" smtClean="0">
              <a:effectLst/>
            </a:endParaRPr>
          </a:p>
        </p:txBody>
      </p:sp>
      <p:pic>
        <p:nvPicPr>
          <p:cNvPr id="25517" name="Picture 941"/>
          <p:cNvPicPr>
            <a:picLocks noChangeAspect="1" noChangeArrowheads="1"/>
          </p:cNvPicPr>
          <p:nvPr/>
        </p:nvPicPr>
        <p:blipFill>
          <a:blip r:embed="rId4" cstate="print"/>
          <a:srcRect/>
          <a:stretch>
            <a:fillRect/>
          </a:stretch>
        </p:blipFill>
        <p:spPr bwMode="auto">
          <a:xfrm>
            <a:off x="6019800" y="2590800"/>
            <a:ext cx="1905000" cy="1046163"/>
          </a:xfrm>
          <a:prstGeom prst="rect">
            <a:avLst/>
          </a:prstGeom>
          <a:noFill/>
          <a:ln w="12700">
            <a:solidFill>
              <a:srgbClr val="000000"/>
            </a:solidFill>
            <a:miter lim="800000"/>
            <a:headEnd/>
            <a:tailEnd/>
          </a:ln>
        </p:spPr>
      </p:pic>
      <p:sp>
        <p:nvSpPr>
          <p:cNvPr id="25518" name="Text Box 942"/>
          <p:cNvSpPr txBox="1">
            <a:spLocks noChangeArrowheads="1"/>
          </p:cNvSpPr>
          <p:nvPr/>
        </p:nvSpPr>
        <p:spPr bwMode="auto">
          <a:xfrm>
            <a:off x="4800600" y="1524000"/>
            <a:ext cx="4876800" cy="396875"/>
          </a:xfrm>
          <a:prstGeom prst="rect">
            <a:avLst/>
          </a:prstGeom>
          <a:noFill/>
          <a:ln w="9525">
            <a:noFill/>
            <a:miter lim="800000"/>
            <a:headEnd/>
            <a:tailEnd/>
          </a:ln>
          <a:effectLst/>
        </p:spPr>
        <p:txBody>
          <a:bodyPr wrap="square">
            <a:spAutoFit/>
          </a:bodyPr>
          <a:lstStyle/>
          <a:p>
            <a:pPr>
              <a:spcBef>
                <a:spcPct val="50000"/>
              </a:spcBef>
            </a:pPr>
            <a:r>
              <a:rPr lang="en-US" sz="2000" b="1" dirty="0" smtClean="0">
                <a:effectLst>
                  <a:outerShdw blurRad="38100" dist="38100" dir="2700000" algn="tl">
                    <a:srgbClr val="000000"/>
                  </a:outerShdw>
                </a:effectLst>
              </a:rPr>
              <a:t>June, August, </a:t>
            </a:r>
            <a:r>
              <a:rPr lang="en-US" sz="2000" b="1" dirty="0">
                <a:effectLst>
                  <a:outerShdw blurRad="38100" dist="38100" dir="2700000" algn="tl">
                    <a:srgbClr val="000000"/>
                  </a:outerShdw>
                </a:effectLst>
              </a:rPr>
              <a:t>September </a:t>
            </a:r>
          </a:p>
        </p:txBody>
      </p:sp>
      <p:sp>
        <p:nvSpPr>
          <p:cNvPr id="25519" name="Text Box 943"/>
          <p:cNvSpPr txBox="1">
            <a:spLocks noChangeArrowheads="1"/>
          </p:cNvSpPr>
          <p:nvPr/>
        </p:nvSpPr>
        <p:spPr bwMode="auto">
          <a:xfrm>
            <a:off x="5943600" y="3733800"/>
            <a:ext cx="2057400" cy="366712"/>
          </a:xfrm>
          <a:prstGeom prst="rect">
            <a:avLst/>
          </a:prstGeom>
          <a:noFill/>
          <a:ln w="9525">
            <a:noFill/>
            <a:miter lim="800000"/>
            <a:headEnd/>
            <a:tailEnd/>
          </a:ln>
          <a:effectLst/>
        </p:spPr>
        <p:txBody>
          <a:bodyPr>
            <a:spAutoFit/>
          </a:bodyPr>
          <a:lstStyle/>
          <a:p>
            <a:pPr>
              <a:spcBef>
                <a:spcPct val="50000"/>
              </a:spcBef>
            </a:pPr>
            <a:r>
              <a:rPr lang="en-US" b="1" dirty="0" err="1">
                <a:effectLst>
                  <a:outerShdw blurRad="38100" dist="38100" dir="2700000" algn="tl">
                    <a:srgbClr val="000000"/>
                  </a:outerShdw>
                </a:effectLst>
              </a:rPr>
              <a:t>Ekman</a:t>
            </a:r>
            <a:r>
              <a:rPr lang="en-US" b="1" dirty="0">
                <a:effectLst>
                  <a:outerShdw blurRad="38100" dist="38100" dir="2700000" algn="tl">
                    <a:srgbClr val="000000"/>
                  </a:outerShdw>
                </a:effectLst>
              </a:rPr>
              <a:t> Dredge</a:t>
            </a:r>
          </a:p>
        </p:txBody>
      </p:sp>
      <p:pic>
        <p:nvPicPr>
          <p:cNvPr id="9" name="Picture 8" descr="site graph.emf"/>
          <p:cNvPicPr/>
          <p:nvPr/>
        </p:nvPicPr>
        <p:blipFill>
          <a:blip r:embed="rId5" cstate="print"/>
          <a:stretch>
            <a:fillRect/>
          </a:stretch>
        </p:blipFill>
        <p:spPr>
          <a:xfrm>
            <a:off x="2209800" y="4419600"/>
            <a:ext cx="5010150" cy="23130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7467600" cy="1143000"/>
          </a:xfrm>
          <a:noFill/>
          <a:ln/>
        </p:spPr>
        <p:txBody>
          <a:bodyPr>
            <a:normAutofit/>
          </a:bodyPr>
          <a:lstStyle/>
          <a:p>
            <a:r>
              <a:rPr lang="en-US" sz="4000" i="1" dirty="0" err="1" smtClean="0">
                <a:solidFill>
                  <a:schemeClr val="hlink"/>
                </a:solidFill>
              </a:rPr>
              <a:t>Microcytis</a:t>
            </a:r>
            <a:r>
              <a:rPr lang="en-US" sz="4000" i="1" dirty="0" smtClean="0">
                <a:solidFill>
                  <a:schemeClr val="hlink"/>
                </a:solidFill>
              </a:rPr>
              <a:t> </a:t>
            </a:r>
            <a:r>
              <a:rPr lang="en-US" sz="4000" dirty="0" smtClean="0">
                <a:solidFill>
                  <a:schemeClr val="hlink"/>
                </a:solidFill>
              </a:rPr>
              <a:t>spp. Detection</a:t>
            </a:r>
          </a:p>
        </p:txBody>
      </p:sp>
      <p:sp>
        <p:nvSpPr>
          <p:cNvPr id="22531" name="Rectangle 3"/>
          <p:cNvSpPr>
            <a:spLocks noGrp="1" noChangeArrowheads="1"/>
          </p:cNvSpPr>
          <p:nvPr>
            <p:ph type="body" idx="1"/>
          </p:nvPr>
        </p:nvSpPr>
        <p:spPr>
          <a:xfrm>
            <a:off x="228600" y="1600200"/>
            <a:ext cx="8229600" cy="4525963"/>
          </a:xfrm>
          <a:noFill/>
          <a:ln/>
        </p:spPr>
        <p:txBody>
          <a:bodyPr/>
          <a:lstStyle/>
          <a:p>
            <a:pPr>
              <a:buFont typeface="Wingdings" pitchFamily="2" charset="2"/>
              <a:buNone/>
            </a:pPr>
            <a:r>
              <a:rPr lang="en-US" i="1" dirty="0" err="1" smtClean="0">
                <a:effectLst/>
              </a:rPr>
              <a:t>Microcystis</a:t>
            </a:r>
            <a:r>
              <a:rPr lang="en-US" i="1" dirty="0" smtClean="0">
                <a:effectLst/>
              </a:rPr>
              <a:t> </a:t>
            </a:r>
            <a:r>
              <a:rPr lang="en-US" dirty="0" smtClean="0">
                <a:effectLst/>
              </a:rPr>
              <a:t>spp. in sediments</a:t>
            </a:r>
          </a:p>
          <a:p>
            <a:r>
              <a:rPr lang="en-US" sz="2800" dirty="0" smtClean="0">
                <a:effectLst/>
              </a:rPr>
              <a:t>5 g suspended in 1L.</a:t>
            </a:r>
          </a:p>
          <a:p>
            <a:r>
              <a:rPr lang="en-US" sz="2800" dirty="0" smtClean="0">
                <a:effectLst/>
              </a:rPr>
              <a:t>48 hrs </a:t>
            </a:r>
            <a:r>
              <a:rPr lang="en-US" sz="2800" dirty="0" smtClean="0"/>
              <a:t>sedimentation</a:t>
            </a:r>
            <a:endParaRPr lang="en-US" sz="2800" dirty="0" smtClean="0">
              <a:effectLst/>
            </a:endParaRPr>
          </a:p>
          <a:p>
            <a:r>
              <a:rPr lang="en-US" sz="2800" dirty="0" smtClean="0">
                <a:effectLst/>
              </a:rPr>
              <a:t>15 </a:t>
            </a:r>
            <a:r>
              <a:rPr lang="en-US" sz="2800" dirty="0" err="1" smtClean="0">
                <a:effectLst/>
              </a:rPr>
              <a:t>mL</a:t>
            </a:r>
            <a:r>
              <a:rPr lang="en-US" sz="2800" dirty="0" smtClean="0">
                <a:effectLst/>
              </a:rPr>
              <a:t> collected.</a:t>
            </a:r>
          </a:p>
          <a:p>
            <a:r>
              <a:rPr lang="en-US" sz="2800" dirty="0" smtClean="0">
                <a:effectLst/>
              </a:rPr>
              <a:t>Fixed in 10% formalin</a:t>
            </a:r>
          </a:p>
          <a:p>
            <a:r>
              <a:rPr lang="en-US" sz="2800" dirty="0" smtClean="0">
                <a:effectLst/>
              </a:rPr>
              <a:t>3 min </a:t>
            </a:r>
            <a:r>
              <a:rPr lang="en-US" sz="2800" dirty="0" err="1" smtClean="0">
                <a:effectLst/>
              </a:rPr>
              <a:t>sonication</a:t>
            </a:r>
            <a:endParaRPr lang="en-US" sz="2800" dirty="0" smtClean="0">
              <a:effectLst/>
            </a:endParaRPr>
          </a:p>
          <a:p>
            <a:r>
              <a:rPr lang="en-US" sz="2800" dirty="0" smtClean="0">
                <a:effectLst/>
              </a:rPr>
              <a:t>Filter on black </a:t>
            </a:r>
            <a:r>
              <a:rPr lang="en-US" sz="2800" dirty="0" err="1" smtClean="0">
                <a:effectLst/>
              </a:rPr>
              <a:t>polycarb</a:t>
            </a:r>
            <a:r>
              <a:rPr lang="en-US" sz="2800" dirty="0" smtClean="0">
                <a:effectLst/>
              </a:rPr>
              <a:t> filter (0.22um)</a:t>
            </a:r>
          </a:p>
          <a:p>
            <a:r>
              <a:rPr lang="en-US" sz="2800" dirty="0" smtClean="0">
                <a:effectLst/>
              </a:rPr>
              <a:t>400X on fluorescent </a:t>
            </a:r>
            <a:r>
              <a:rPr lang="en-US" sz="2800" dirty="0" smtClean="0">
                <a:effectLst/>
              </a:rPr>
              <a:t>scope</a:t>
            </a:r>
          </a:p>
          <a:p>
            <a:pPr lvl="1"/>
            <a:r>
              <a:rPr lang="en-US" sz="2500" dirty="0" err="1" smtClean="0"/>
              <a:t>P</a:t>
            </a:r>
            <a:r>
              <a:rPr lang="en-US" sz="2800" dirty="0" err="1" smtClean="0"/>
              <a:t>hycobiliproteins</a:t>
            </a:r>
            <a:endParaRPr lang="en-US" sz="2500" dirty="0" smtClean="0">
              <a:effectLst/>
            </a:endParaRPr>
          </a:p>
          <a:p>
            <a:endParaRPr lang="en-US" sz="2800" dirty="0" smtClean="0">
              <a:effectLst/>
            </a:endParaRPr>
          </a:p>
          <a:p>
            <a:endParaRPr lang="en-US" sz="2800"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p:txBody>
      </p:sp>
      <p:pic>
        <p:nvPicPr>
          <p:cNvPr id="22532" name="Picture 4" descr="6"/>
          <p:cNvPicPr>
            <a:picLocks noChangeAspect="1" noChangeArrowheads="1"/>
          </p:cNvPicPr>
          <p:nvPr/>
        </p:nvPicPr>
        <p:blipFill>
          <a:blip r:embed="rId2" cstate="print"/>
          <a:srcRect/>
          <a:stretch>
            <a:fillRect/>
          </a:stretch>
        </p:blipFill>
        <p:spPr bwMode="auto">
          <a:xfrm>
            <a:off x="5105400" y="1828800"/>
            <a:ext cx="3276600" cy="267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7620000" cy="1143000"/>
          </a:xfrm>
        </p:spPr>
        <p:txBody>
          <a:bodyPr>
            <a:noAutofit/>
          </a:bodyPr>
          <a:lstStyle/>
          <a:p>
            <a:pPr algn="ctr"/>
            <a:r>
              <a:rPr lang="en-US" sz="1800" dirty="0" smtClean="0"/>
              <a:t>A photograph taken of a field on a slide from the second sampling date of the sediment samples at site 7M.  This photograph was taken with the use of a fluorescence microscope at </a:t>
            </a:r>
            <a:r>
              <a:rPr lang="en-US" sz="1800" dirty="0" smtClean="0"/>
              <a:t>400X </a:t>
            </a:r>
            <a:r>
              <a:rPr lang="en-US" sz="1800" dirty="0" smtClean="0"/>
              <a:t>magnification.</a:t>
            </a:r>
            <a:endParaRPr lang="en-US" sz="1800" dirty="0"/>
          </a:p>
        </p:txBody>
      </p:sp>
      <p:pic>
        <p:nvPicPr>
          <p:cNvPr id="4" name="Content Placeholder 3" descr="s2 7m 2A (400x).JPG"/>
          <p:cNvPicPr>
            <a:picLocks noGrp="1"/>
          </p:cNvPicPr>
          <p:nvPr>
            <p:ph sz="quarter" idx="1"/>
          </p:nvPr>
        </p:nvPicPr>
        <p:blipFill>
          <a:blip r:embed="rId2" cstate="print"/>
          <a:stretch>
            <a:fillRect/>
          </a:stretch>
        </p:blipFill>
        <p:spPr>
          <a:xfrm>
            <a:off x="1143000" y="533400"/>
            <a:ext cx="6472783" cy="48736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Concentrations</a:t>
            </a:r>
            <a:endParaRPr lang="en-US" dirty="0"/>
          </a:p>
        </p:txBody>
      </p:sp>
      <p:sp>
        <p:nvSpPr>
          <p:cNvPr id="4" name="Rectangle 3"/>
          <p:cNvSpPr>
            <a:spLocks noGrp="1" noChangeArrowheads="1"/>
          </p:cNvSpPr>
          <p:nvPr>
            <p:ph sz="quarter" idx="1"/>
          </p:nvPr>
        </p:nvSpPr>
        <p:spPr>
          <a:xfrm>
            <a:off x="457200" y="1828800"/>
            <a:ext cx="7467600" cy="4873752"/>
          </a:xfrm>
          <a:noFill/>
        </p:spPr>
        <p:txBody>
          <a:bodyPr/>
          <a:lstStyle/>
          <a:p>
            <a:pPr>
              <a:lnSpc>
                <a:spcPct val="80000"/>
              </a:lnSpc>
            </a:pPr>
            <a:r>
              <a:rPr lang="en-US" sz="2400" dirty="0" smtClean="0">
                <a:effectLst/>
              </a:rPr>
              <a:t>Duplicate sediment samples were blended to one composite sample</a:t>
            </a:r>
          </a:p>
          <a:p>
            <a:pPr>
              <a:lnSpc>
                <a:spcPct val="80000"/>
              </a:lnSpc>
            </a:pPr>
            <a:endParaRPr lang="en-US" sz="2400" dirty="0" smtClean="0">
              <a:effectLst/>
            </a:endParaRPr>
          </a:p>
          <a:p>
            <a:pPr>
              <a:lnSpc>
                <a:spcPct val="80000"/>
              </a:lnSpc>
            </a:pPr>
            <a:r>
              <a:rPr lang="en-US" sz="2400" dirty="0" smtClean="0">
                <a:effectLst/>
              </a:rPr>
              <a:t>Those samples were processed by Heidelberg Water Quality Lab (Jack Kramer)</a:t>
            </a:r>
          </a:p>
          <a:p>
            <a:pPr>
              <a:lnSpc>
                <a:spcPct val="80000"/>
              </a:lnSpc>
            </a:pPr>
            <a:endParaRPr lang="en-US" sz="2400" dirty="0" smtClean="0">
              <a:effectLst/>
            </a:endParaRPr>
          </a:p>
          <a:p>
            <a:pPr>
              <a:lnSpc>
                <a:spcPct val="80000"/>
              </a:lnSpc>
            </a:pPr>
            <a:r>
              <a:rPr lang="en-US" dirty="0" smtClean="0"/>
              <a:t>Three concentrations found:</a:t>
            </a:r>
            <a:endParaRPr lang="en-US" sz="2400" dirty="0" smtClean="0">
              <a:effectLst/>
            </a:endParaRPr>
          </a:p>
          <a:p>
            <a:pPr lvl="1">
              <a:lnSpc>
                <a:spcPct val="80000"/>
              </a:lnSpc>
            </a:pPr>
            <a:r>
              <a:rPr lang="en-US" sz="2100" dirty="0" smtClean="0">
                <a:effectLst/>
              </a:rPr>
              <a:t>Total phosphorous</a:t>
            </a:r>
          </a:p>
          <a:p>
            <a:pPr lvl="1">
              <a:lnSpc>
                <a:spcPct val="80000"/>
              </a:lnSpc>
            </a:pPr>
            <a:r>
              <a:rPr lang="en-US" sz="2100" dirty="0" smtClean="0">
                <a:effectLst/>
              </a:rPr>
              <a:t>Soluble phosphorous</a:t>
            </a:r>
          </a:p>
          <a:p>
            <a:pPr lvl="1">
              <a:lnSpc>
                <a:spcPct val="80000"/>
              </a:lnSpc>
            </a:pPr>
            <a:r>
              <a:rPr lang="en-US" sz="2100" dirty="0" smtClean="0">
                <a:effectLst/>
              </a:rPr>
              <a:t>Iron strip test Phosphorous</a:t>
            </a:r>
          </a:p>
          <a:p>
            <a:pPr>
              <a:lnSpc>
                <a:spcPct val="80000"/>
              </a:lnSpc>
              <a:buFont typeface="Wingdings" pitchFamily="2" charset="2"/>
              <a:buNone/>
            </a:pPr>
            <a:endParaRPr lang="en-US" sz="2400" dirty="0" smtClean="0">
              <a:effectLst/>
            </a:endParaRPr>
          </a:p>
        </p:txBody>
      </p:sp>
      <p:pic>
        <p:nvPicPr>
          <p:cNvPr id="5" name="Picture 4" descr="phosphate.png"/>
          <p:cNvPicPr>
            <a:picLocks noChangeAspect="1"/>
          </p:cNvPicPr>
          <p:nvPr/>
        </p:nvPicPr>
        <p:blipFill>
          <a:blip r:embed="rId2" cstate="print"/>
          <a:stretch>
            <a:fillRect/>
          </a:stretch>
        </p:blipFill>
        <p:spPr>
          <a:xfrm>
            <a:off x="5791200" y="3657600"/>
            <a:ext cx="2329132" cy="2057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7467600" cy="1143000"/>
          </a:xfrm>
          <a:noFill/>
          <a:ln/>
        </p:spPr>
        <p:txBody>
          <a:bodyPr>
            <a:normAutofit/>
          </a:bodyPr>
          <a:lstStyle/>
          <a:p>
            <a:r>
              <a:rPr lang="en-US" sz="4000" i="1" dirty="0" err="1" smtClean="0">
                <a:solidFill>
                  <a:schemeClr val="hlink"/>
                </a:solidFill>
              </a:rPr>
              <a:t>Microcytis</a:t>
            </a:r>
            <a:r>
              <a:rPr lang="en-US" sz="4000" i="1" dirty="0" smtClean="0">
                <a:solidFill>
                  <a:schemeClr val="hlink"/>
                </a:solidFill>
              </a:rPr>
              <a:t> spp.</a:t>
            </a:r>
            <a:r>
              <a:rPr lang="en-US" sz="4000" dirty="0" smtClean="0">
                <a:solidFill>
                  <a:schemeClr val="hlink"/>
                </a:solidFill>
              </a:rPr>
              <a:t> Detection</a:t>
            </a:r>
          </a:p>
        </p:txBody>
      </p:sp>
      <p:sp>
        <p:nvSpPr>
          <p:cNvPr id="22531" name="Rectangle 3"/>
          <p:cNvSpPr>
            <a:spLocks noGrp="1" noChangeArrowheads="1"/>
          </p:cNvSpPr>
          <p:nvPr>
            <p:ph type="body" idx="1"/>
          </p:nvPr>
        </p:nvSpPr>
        <p:spPr>
          <a:xfrm>
            <a:off x="228600" y="1600200"/>
            <a:ext cx="8229600" cy="4525963"/>
          </a:xfrm>
          <a:noFill/>
          <a:ln/>
        </p:spPr>
        <p:txBody>
          <a:bodyPr/>
          <a:lstStyle/>
          <a:p>
            <a:pPr>
              <a:buFont typeface="Wingdings" pitchFamily="2" charset="2"/>
              <a:buNone/>
            </a:pPr>
            <a:endParaRPr lang="en-US" i="1" dirty="0" smtClean="0">
              <a:effectLst/>
            </a:endParaRPr>
          </a:p>
          <a:p>
            <a:pPr>
              <a:buFont typeface="Wingdings" pitchFamily="2" charset="2"/>
              <a:buNone/>
            </a:pPr>
            <a:r>
              <a:rPr lang="en-US" i="1" dirty="0" err="1" smtClean="0">
                <a:effectLst/>
              </a:rPr>
              <a:t>Microcystis</a:t>
            </a:r>
            <a:r>
              <a:rPr lang="en-US" i="1" dirty="0" smtClean="0">
                <a:effectLst/>
              </a:rPr>
              <a:t> spp.</a:t>
            </a:r>
            <a:r>
              <a:rPr lang="en-US" dirty="0" smtClean="0">
                <a:effectLst/>
              </a:rPr>
              <a:t> in </a:t>
            </a:r>
            <a:r>
              <a:rPr lang="en-US" dirty="0" smtClean="0"/>
              <a:t>lake water</a:t>
            </a:r>
            <a:endParaRPr lang="en-US" sz="2800" dirty="0" smtClean="0">
              <a:effectLst/>
            </a:endParaRPr>
          </a:p>
          <a:p>
            <a:pPr>
              <a:buFont typeface="Wingdings" pitchFamily="2" charset="2"/>
              <a:buNone/>
            </a:pPr>
            <a:endParaRPr lang="en-US" sz="2800" dirty="0" smtClean="0">
              <a:effectLst/>
            </a:endParaRPr>
          </a:p>
          <a:p>
            <a:r>
              <a:rPr lang="en-US" sz="2800" dirty="0" smtClean="0">
                <a:effectLst/>
              </a:rPr>
              <a:t>48 hrs </a:t>
            </a:r>
            <a:r>
              <a:rPr lang="en-US" sz="2800" dirty="0" smtClean="0"/>
              <a:t>sedimentation</a:t>
            </a:r>
            <a:endParaRPr lang="en-US" sz="2800" dirty="0" smtClean="0">
              <a:effectLst/>
            </a:endParaRPr>
          </a:p>
          <a:p>
            <a:r>
              <a:rPr lang="en-US" sz="2800" dirty="0" smtClean="0">
                <a:effectLst/>
              </a:rPr>
              <a:t>15 </a:t>
            </a:r>
            <a:r>
              <a:rPr lang="en-US" sz="2800" dirty="0" err="1" smtClean="0">
                <a:effectLst/>
              </a:rPr>
              <a:t>mL</a:t>
            </a:r>
            <a:r>
              <a:rPr lang="en-US" sz="2800" dirty="0" smtClean="0">
                <a:effectLst/>
              </a:rPr>
              <a:t> collected.</a:t>
            </a:r>
          </a:p>
          <a:p>
            <a:r>
              <a:rPr lang="en-US" sz="2800" dirty="0" smtClean="0">
                <a:effectLst/>
              </a:rPr>
              <a:t>3 min </a:t>
            </a:r>
            <a:r>
              <a:rPr lang="en-US" sz="2800" dirty="0" err="1" smtClean="0">
                <a:effectLst/>
              </a:rPr>
              <a:t>sonication</a:t>
            </a:r>
            <a:endParaRPr lang="en-US" sz="2800" dirty="0" smtClean="0">
              <a:effectLst/>
            </a:endParaRPr>
          </a:p>
          <a:p>
            <a:r>
              <a:rPr lang="en-US" sz="2800" dirty="0" smtClean="0">
                <a:effectLst/>
              </a:rPr>
              <a:t>Filter on black </a:t>
            </a:r>
            <a:r>
              <a:rPr lang="en-US" sz="2800" dirty="0" err="1" smtClean="0">
                <a:effectLst/>
              </a:rPr>
              <a:t>polycarb</a:t>
            </a:r>
            <a:r>
              <a:rPr lang="en-US" sz="2800" dirty="0" smtClean="0">
                <a:effectLst/>
              </a:rPr>
              <a:t> filter (0.22um)</a:t>
            </a:r>
          </a:p>
          <a:p>
            <a:r>
              <a:rPr lang="en-US" sz="2800" dirty="0" smtClean="0">
                <a:effectLst/>
              </a:rPr>
              <a:t>400X on fluorescent scope</a:t>
            </a:r>
          </a:p>
          <a:p>
            <a:endParaRPr lang="en-US" sz="2800" dirty="0" smtClean="0">
              <a:effectLst/>
            </a:endParaRPr>
          </a:p>
          <a:p>
            <a:endParaRPr lang="en-US" sz="2800"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p:txBody>
      </p:sp>
      <p:pic>
        <p:nvPicPr>
          <p:cNvPr id="22532" name="Picture 4" descr="6"/>
          <p:cNvPicPr>
            <a:picLocks noChangeAspect="1" noChangeArrowheads="1"/>
          </p:cNvPicPr>
          <p:nvPr/>
        </p:nvPicPr>
        <p:blipFill>
          <a:blip r:embed="rId2" cstate="print"/>
          <a:srcRect/>
          <a:stretch>
            <a:fillRect/>
          </a:stretch>
        </p:blipFill>
        <p:spPr bwMode="auto">
          <a:xfrm>
            <a:off x="5105400" y="1828800"/>
            <a:ext cx="3276600" cy="267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sz="quarter" idx="1"/>
          </p:nvPr>
        </p:nvSpPr>
        <p:spPr>
          <a:xfrm>
            <a:off x="457200" y="2209800"/>
            <a:ext cx="7467600" cy="3733800"/>
          </a:xfrm>
        </p:spPr>
        <p:txBody>
          <a:bodyPr>
            <a:normAutofit/>
          </a:bodyPr>
          <a:lstStyle/>
          <a:p>
            <a:pPr>
              <a:lnSpc>
                <a:spcPct val="135000"/>
              </a:lnSpc>
              <a:spcBef>
                <a:spcPts val="1200"/>
              </a:spcBef>
            </a:pPr>
            <a:r>
              <a:rPr lang="en-US" sz="2800" i="1" dirty="0" err="1" smtClean="0"/>
              <a:t>Microcystis</a:t>
            </a:r>
            <a:r>
              <a:rPr lang="en-US" sz="2800" dirty="0" smtClean="0"/>
              <a:t> cells and phosphorus stored in the sediment of the Western Lake Erie Basin reinvade the water column and directly affect </a:t>
            </a:r>
            <a:r>
              <a:rPr lang="en-US" sz="2800" i="1" dirty="0" err="1" smtClean="0"/>
              <a:t>Microcystis</a:t>
            </a:r>
            <a:r>
              <a:rPr lang="en-US" sz="2800" dirty="0" smtClean="0"/>
              <a:t> spp. cell density in the lake during a </a:t>
            </a:r>
            <a:r>
              <a:rPr lang="en-US" sz="2800" dirty="0" err="1" smtClean="0"/>
              <a:t>cyanobacterial</a:t>
            </a:r>
            <a:r>
              <a:rPr lang="en-US" sz="2800" dirty="0" smtClean="0"/>
              <a:t> bloom. </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10200"/>
            <a:ext cx="7620000" cy="1143000"/>
          </a:xfrm>
        </p:spPr>
        <p:txBody>
          <a:bodyPr>
            <a:noAutofit/>
          </a:bodyPr>
          <a:lstStyle/>
          <a:p>
            <a:pPr algn="ctr"/>
            <a:r>
              <a:rPr lang="en-US" sz="1800" dirty="0" smtClean="0"/>
              <a:t>A photograph taken of a field on a slide from the second sampling date of the lake samples at site MB20.  This photograph was taken with the use of a fluorescence microscope </a:t>
            </a:r>
            <a:r>
              <a:rPr lang="en-US" sz="1800" dirty="0" smtClean="0"/>
              <a:t>at </a:t>
            </a:r>
            <a:r>
              <a:rPr lang="en-US" sz="1800" dirty="0" smtClean="0"/>
              <a:t>400X magnification.</a:t>
            </a:r>
            <a:endParaRPr lang="en-US" sz="1800" dirty="0"/>
          </a:p>
        </p:txBody>
      </p:sp>
      <p:pic>
        <p:nvPicPr>
          <p:cNvPr id="4" name="Content Placeholder 3" descr="2mb20ci1.jpg"/>
          <p:cNvPicPr>
            <a:picLocks noGrp="1"/>
          </p:cNvPicPr>
          <p:nvPr>
            <p:ph sz="quarter" idx="1"/>
          </p:nvPr>
        </p:nvPicPr>
        <p:blipFill>
          <a:blip r:embed="rId2" cstate="print"/>
          <a:stretch>
            <a:fillRect/>
          </a:stretch>
        </p:blipFill>
        <p:spPr>
          <a:xfrm>
            <a:off x="1066800" y="228600"/>
            <a:ext cx="6472783" cy="48736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Limits</a:t>
            </a:r>
            <a:endParaRPr lang="en-US" dirty="0"/>
          </a:p>
        </p:txBody>
      </p:sp>
      <p:sp>
        <p:nvSpPr>
          <p:cNvPr id="3" name="Content Placeholder 2"/>
          <p:cNvSpPr>
            <a:spLocks noGrp="1"/>
          </p:cNvSpPr>
          <p:nvPr>
            <p:ph sz="quarter" idx="1"/>
          </p:nvPr>
        </p:nvSpPr>
        <p:spPr/>
        <p:txBody>
          <a:bodyPr/>
          <a:lstStyle/>
          <a:p>
            <a:endParaRPr lang="en-US" dirty="0" smtClean="0"/>
          </a:p>
          <a:p>
            <a:r>
              <a:rPr lang="en-US" dirty="0" err="1" smtClean="0"/>
              <a:t>Microcystis</a:t>
            </a:r>
            <a:r>
              <a:rPr lang="en-US" dirty="0" smtClean="0"/>
              <a:t> cell density values in sediment:</a:t>
            </a:r>
          </a:p>
          <a:p>
            <a:pPr lvl="1"/>
            <a:r>
              <a:rPr lang="en-US" dirty="0" smtClean="0"/>
              <a:t>560 cells/gram dry weight of sediment</a:t>
            </a:r>
          </a:p>
          <a:p>
            <a:pPr lvl="1"/>
            <a:r>
              <a:rPr lang="en-US" dirty="0" smtClean="0"/>
              <a:t>Only </a:t>
            </a:r>
            <a:r>
              <a:rPr lang="en-US" dirty="0" smtClean="0"/>
              <a:t>buoyant cells </a:t>
            </a:r>
            <a:r>
              <a:rPr lang="en-US" dirty="0" smtClean="0"/>
              <a:t>large enough to be detected at 400X magnification</a:t>
            </a:r>
          </a:p>
          <a:p>
            <a:pPr lvl="1"/>
            <a:endParaRPr lang="en-US" dirty="0" smtClean="0"/>
          </a:p>
          <a:p>
            <a:pPr lvl="1">
              <a:buNone/>
            </a:pPr>
            <a:endParaRPr lang="en-US" dirty="0" smtClean="0"/>
          </a:p>
          <a:p>
            <a:pPr lvl="1">
              <a:buNone/>
            </a:pPr>
            <a:endParaRPr lang="en-US" dirty="0" smtClean="0"/>
          </a:p>
          <a:p>
            <a:r>
              <a:rPr lang="en-US" dirty="0" err="1" smtClean="0"/>
              <a:t>Microcystis</a:t>
            </a:r>
            <a:r>
              <a:rPr lang="en-US" dirty="0" smtClean="0"/>
              <a:t> cell density values in lake water:</a:t>
            </a:r>
          </a:p>
          <a:p>
            <a:pPr lvl="1"/>
            <a:r>
              <a:rPr lang="en-US" dirty="0" smtClean="0"/>
              <a:t>2,800 cells/</a:t>
            </a:r>
            <a:r>
              <a:rPr lang="en-US" dirty="0" err="1" smtClean="0"/>
              <a:t>mL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Tests</a:t>
            </a:r>
            <a:endParaRPr lang="en-US" dirty="0"/>
          </a:p>
        </p:txBody>
      </p:sp>
      <p:sp>
        <p:nvSpPr>
          <p:cNvPr id="3" name="Content Placeholder 2"/>
          <p:cNvSpPr>
            <a:spLocks noGrp="1"/>
          </p:cNvSpPr>
          <p:nvPr>
            <p:ph sz="quarter" idx="1"/>
          </p:nvPr>
        </p:nvSpPr>
        <p:spPr>
          <a:xfrm>
            <a:off x="457200" y="1600200"/>
            <a:ext cx="8229600" cy="4873752"/>
          </a:xfrm>
        </p:spPr>
        <p:txBody>
          <a:bodyPr>
            <a:normAutofit/>
          </a:bodyPr>
          <a:lstStyle/>
          <a:p>
            <a:r>
              <a:rPr lang="en-US" dirty="0" smtClean="0"/>
              <a:t>Percent Dry Solid of Sediment Samples</a:t>
            </a:r>
          </a:p>
          <a:p>
            <a:pPr lvl="1"/>
            <a:r>
              <a:rPr lang="en-US" dirty="0" smtClean="0"/>
              <a:t>According to Department of Sustainable Natural Resources</a:t>
            </a:r>
          </a:p>
          <a:p>
            <a:pPr lvl="1"/>
            <a:r>
              <a:rPr lang="en-US" dirty="0" smtClean="0"/>
              <a:t>Phosphorus data and sediment </a:t>
            </a:r>
            <a:r>
              <a:rPr lang="en-US" i="1" dirty="0" err="1" smtClean="0"/>
              <a:t>Microcystis</a:t>
            </a:r>
            <a:r>
              <a:rPr lang="en-US" dirty="0" smtClean="0"/>
              <a:t> cell density adjusted to reflect dry weight of samples</a:t>
            </a:r>
          </a:p>
          <a:p>
            <a:pPr>
              <a:buNone/>
            </a:pPr>
            <a:r>
              <a:rPr lang="en-US" dirty="0" smtClean="0"/>
              <a:t>	</a:t>
            </a:r>
          </a:p>
          <a:p>
            <a:endParaRPr lang="en-US" dirty="0" smtClean="0"/>
          </a:p>
          <a:p>
            <a:endParaRPr lang="en-US" dirty="0" smtClean="0"/>
          </a:p>
          <a:p>
            <a:pPr>
              <a:buNone/>
            </a:pPr>
            <a:endParaRPr lang="en-US" dirty="0" smtClean="0"/>
          </a:p>
          <a:p>
            <a:r>
              <a:rPr lang="en-US" dirty="0" smtClean="0"/>
              <a:t>Grain Size Distribution</a:t>
            </a:r>
          </a:p>
          <a:p>
            <a:pPr lvl="1"/>
            <a:r>
              <a:rPr lang="en-US" dirty="0" smtClean="0"/>
              <a:t>According to ASTM D 422</a:t>
            </a:r>
          </a:p>
          <a:p>
            <a:pPr lvl="1"/>
            <a:r>
              <a:rPr lang="en-US" dirty="0" smtClean="0"/>
              <a:t>Type 152H hydrometer</a:t>
            </a:r>
            <a:endParaRPr lang="en-US" dirty="0"/>
          </a:p>
        </p:txBody>
      </p:sp>
      <p:pic>
        <p:nvPicPr>
          <p:cNvPr id="4" name="Picture 3"/>
          <p:cNvPicPr/>
          <p:nvPr/>
        </p:nvPicPr>
        <p:blipFill>
          <a:blip r:embed="rId2" cstate="print"/>
          <a:srcRect/>
          <a:stretch>
            <a:fillRect/>
          </a:stretch>
        </p:blipFill>
        <p:spPr bwMode="auto">
          <a:xfrm>
            <a:off x="4724400" y="4419600"/>
            <a:ext cx="800100" cy="1962150"/>
          </a:xfrm>
          <a:prstGeom prst="rect">
            <a:avLst/>
          </a:prstGeom>
          <a:noFill/>
          <a:ln w="9525">
            <a:noFill/>
            <a:miter lim="800000"/>
            <a:headEnd/>
            <a:tailEnd/>
          </a:ln>
        </p:spPr>
      </p:pic>
      <p:pic>
        <p:nvPicPr>
          <p:cNvPr id="5" name="Picture 4" descr="oven.jpg"/>
          <p:cNvPicPr>
            <a:picLocks noChangeAspect="1"/>
          </p:cNvPicPr>
          <p:nvPr/>
        </p:nvPicPr>
        <p:blipFill>
          <a:blip r:embed="rId3" cstate="print"/>
          <a:stretch>
            <a:fillRect/>
          </a:stretch>
        </p:blipFill>
        <p:spPr>
          <a:xfrm>
            <a:off x="6096000" y="3124200"/>
            <a:ext cx="2438400" cy="1828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467600" cy="1143000"/>
          </a:xfrm>
        </p:spPr>
        <p:txBody>
          <a:bodyPr/>
          <a:lstStyle/>
          <a:p>
            <a:pPr algn="ctr"/>
            <a:r>
              <a:rPr lang="en-US" dirty="0" smtClean="0"/>
              <a:t>RESULTS</a:t>
            </a:r>
            <a:endParaRPr lang="en-US" dirty="0"/>
          </a:p>
        </p:txBody>
      </p:sp>
      <p:graphicFrame>
        <p:nvGraphicFramePr>
          <p:cNvPr id="3" name="Chart 2"/>
          <p:cNvGraphicFramePr/>
          <p:nvPr/>
        </p:nvGraphicFramePr>
        <p:xfrm>
          <a:off x="1981200" y="3200400"/>
          <a:ext cx="4953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 of </a:t>
            </a:r>
            <a:r>
              <a:rPr lang="en-US" i="1" dirty="0" err="1" smtClean="0"/>
              <a:t>Microcystis</a:t>
            </a:r>
            <a:r>
              <a:rPr lang="en-US" dirty="0" smtClean="0"/>
              <a:t> spp. Cells in Lake Water</a:t>
            </a:r>
            <a:endParaRPr lang="en-US" dirty="0"/>
          </a:p>
        </p:txBody>
      </p:sp>
      <p:sp>
        <p:nvSpPr>
          <p:cNvPr id="3" name="Content Placeholder 2"/>
          <p:cNvSpPr>
            <a:spLocks noGrp="1"/>
          </p:cNvSpPr>
          <p:nvPr>
            <p:ph sz="quarter" idx="1"/>
          </p:nvPr>
        </p:nvSpPr>
        <p:spPr>
          <a:xfrm>
            <a:off x="457200" y="5257800"/>
            <a:ext cx="7467600" cy="1216152"/>
          </a:xfrm>
        </p:spPr>
        <p:txBody>
          <a:bodyPr>
            <a:normAutofit/>
          </a:bodyPr>
          <a:lstStyle/>
          <a:p>
            <a:pPr algn="ctr">
              <a:buNone/>
            </a:pPr>
            <a:r>
              <a:rPr lang="en-US" i="1" dirty="0" smtClean="0"/>
              <a:t>	</a:t>
            </a:r>
            <a:r>
              <a:rPr lang="en-US" sz="1900" i="1" dirty="0" err="1" smtClean="0"/>
              <a:t>Microcystis</a:t>
            </a:r>
            <a:r>
              <a:rPr lang="en-US" sz="1900" dirty="0" smtClean="0"/>
              <a:t> cell density (cell/</a:t>
            </a:r>
            <a:r>
              <a:rPr lang="en-US" sz="1900" dirty="0" err="1" smtClean="0"/>
              <a:t>mL</a:t>
            </a:r>
            <a:r>
              <a:rPr lang="en-US" sz="1900" dirty="0" smtClean="0"/>
              <a:t>) in lake water as a function of sampling site (MB20, MB18, 8M, 7M, GR1, 4P) and as a function of sampling date (June, August, September).</a:t>
            </a:r>
            <a:endParaRPr lang="en-US" sz="1900" dirty="0"/>
          </a:p>
        </p:txBody>
      </p:sp>
      <p:graphicFrame>
        <p:nvGraphicFramePr>
          <p:cNvPr id="5" name="Chart 4"/>
          <p:cNvGraphicFramePr/>
          <p:nvPr/>
        </p:nvGraphicFramePr>
        <p:xfrm>
          <a:off x="1219200" y="1752600"/>
          <a:ext cx="6324600" cy="3276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 of </a:t>
            </a:r>
            <a:r>
              <a:rPr lang="en-US" i="1" dirty="0" err="1" smtClean="0"/>
              <a:t>Microcystis</a:t>
            </a:r>
            <a:r>
              <a:rPr lang="en-US" dirty="0" smtClean="0"/>
              <a:t> spp. Cells in Lake Water</a:t>
            </a:r>
            <a:endParaRPr lang="en-US" dirty="0"/>
          </a:p>
        </p:txBody>
      </p:sp>
      <p:sp>
        <p:nvSpPr>
          <p:cNvPr id="3" name="Content Placeholder 2"/>
          <p:cNvSpPr>
            <a:spLocks noGrp="1"/>
          </p:cNvSpPr>
          <p:nvPr>
            <p:ph sz="quarter" idx="1"/>
          </p:nvPr>
        </p:nvSpPr>
        <p:spPr/>
        <p:txBody>
          <a:bodyPr/>
          <a:lstStyle/>
          <a:p>
            <a:r>
              <a:rPr lang="en-US" dirty="0" smtClean="0"/>
              <a:t>No cell density values found on June 9, 2009.  This sampling date is considered before the bloom at all sites </a:t>
            </a:r>
          </a:p>
          <a:p>
            <a:r>
              <a:rPr lang="en-US" dirty="0" smtClean="0"/>
              <a:t>No cell density values found at site 4P (the furthest site from shore)</a:t>
            </a:r>
          </a:p>
          <a:p>
            <a:r>
              <a:rPr lang="en-US" dirty="0" smtClean="0"/>
              <a:t>For sites MB20, MB18, 8M, and GR1: the highest cell density value was found on August 4, 2009.  The second sampling date is considered during the bloom. September 14, 2009 is after the bloom</a:t>
            </a:r>
          </a:p>
          <a:p>
            <a:r>
              <a:rPr lang="en-US" dirty="0" smtClean="0"/>
              <a:t>At site 7M the bloom lingered into the third sampling date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 of </a:t>
            </a:r>
            <a:r>
              <a:rPr lang="en-US" i="1" dirty="0" err="1" smtClean="0"/>
              <a:t>Microcystis</a:t>
            </a:r>
            <a:r>
              <a:rPr lang="en-US" dirty="0" smtClean="0"/>
              <a:t> spp. Cells in Lake Sediment</a:t>
            </a:r>
            <a:endParaRPr lang="en-US" dirty="0"/>
          </a:p>
        </p:txBody>
      </p:sp>
      <p:graphicFrame>
        <p:nvGraphicFramePr>
          <p:cNvPr id="4" name="Chart 3"/>
          <p:cNvGraphicFramePr/>
          <p:nvPr/>
        </p:nvGraphicFramePr>
        <p:xfrm>
          <a:off x="990600" y="1524000"/>
          <a:ext cx="6477000" cy="41909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38200" y="5638800"/>
            <a:ext cx="6934200" cy="923330"/>
          </a:xfrm>
          <a:prstGeom prst="rect">
            <a:avLst/>
          </a:prstGeom>
        </p:spPr>
        <p:txBody>
          <a:bodyPr wrap="square">
            <a:spAutoFit/>
          </a:bodyPr>
          <a:lstStyle/>
          <a:p>
            <a:pPr algn="ctr"/>
            <a:r>
              <a:rPr lang="en-US" i="1" dirty="0" err="1" smtClean="0"/>
              <a:t>Microcystis</a:t>
            </a:r>
            <a:r>
              <a:rPr lang="en-US" dirty="0" smtClean="0"/>
              <a:t> cell density (cell/</a:t>
            </a:r>
            <a:r>
              <a:rPr lang="en-US" dirty="0" err="1" smtClean="0"/>
              <a:t>mL</a:t>
            </a:r>
            <a:r>
              <a:rPr lang="en-US" dirty="0" smtClean="0"/>
              <a:t>) in sediment samples as a function of sampling site (MB20, MB18, 8M, 7M, GR1, 4P) and as a function of sampling date (June, August, September).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 of </a:t>
            </a:r>
            <a:r>
              <a:rPr lang="en-US" i="1" dirty="0" err="1" smtClean="0"/>
              <a:t>Microcystis</a:t>
            </a:r>
            <a:r>
              <a:rPr lang="en-US" dirty="0" smtClean="0"/>
              <a:t> spp. Cells in Lake Sediment</a:t>
            </a:r>
            <a:endParaRPr lang="en-US" dirty="0"/>
          </a:p>
        </p:txBody>
      </p:sp>
      <p:sp>
        <p:nvSpPr>
          <p:cNvPr id="3" name="Content Placeholder 2"/>
          <p:cNvSpPr>
            <a:spLocks noGrp="1"/>
          </p:cNvSpPr>
          <p:nvPr>
            <p:ph sz="quarter" idx="1"/>
          </p:nvPr>
        </p:nvSpPr>
        <p:spPr/>
        <p:txBody>
          <a:bodyPr/>
          <a:lstStyle/>
          <a:p>
            <a:r>
              <a:rPr lang="en-US" dirty="0" smtClean="0"/>
              <a:t>Very few cells large enough to be detected at the first sampling date (before the bloom)</a:t>
            </a:r>
          </a:p>
          <a:p>
            <a:endParaRPr lang="en-US" dirty="0" smtClean="0"/>
          </a:p>
          <a:p>
            <a:r>
              <a:rPr lang="en-US" dirty="0" smtClean="0"/>
              <a:t>No significant increases or decreases in </a:t>
            </a:r>
            <a:r>
              <a:rPr lang="en-US" i="1" dirty="0" err="1" smtClean="0"/>
              <a:t>Microcystis</a:t>
            </a:r>
            <a:r>
              <a:rPr lang="en-US" dirty="0" smtClean="0"/>
              <a:t> spp. cell density in sediment from second to third sampling dates (during the bloom to after the bloom)</a:t>
            </a:r>
          </a:p>
          <a:p>
            <a:endParaRPr lang="en-US" dirty="0" smtClean="0"/>
          </a:p>
          <a:p>
            <a:r>
              <a:rPr lang="en-US" dirty="0" smtClean="0"/>
              <a:t>Cells of a detectable size found during and after the bloom at each of the six sampling sites (detectable cells were not found in the water column at site 4P during either of these dates)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467600" cy="1143000"/>
          </a:xfrm>
        </p:spPr>
        <p:txBody>
          <a:bodyPr/>
          <a:lstStyle/>
          <a:p>
            <a:pPr algn="ctr"/>
            <a:r>
              <a:rPr lang="en-US" dirty="0" smtClean="0"/>
              <a:t>DISCUSSION</a:t>
            </a:r>
            <a:endParaRPr lang="en-US" dirty="0"/>
          </a:p>
        </p:txBody>
      </p:sp>
      <p:pic>
        <p:nvPicPr>
          <p:cNvPr id="3" name="Picture 2" descr="podium.png"/>
          <p:cNvPicPr>
            <a:picLocks noChangeAspect="1"/>
          </p:cNvPicPr>
          <p:nvPr/>
        </p:nvPicPr>
        <p:blipFill>
          <a:blip r:embed="rId2" cstate="print"/>
          <a:stretch>
            <a:fillRect/>
          </a:stretch>
        </p:blipFill>
        <p:spPr>
          <a:xfrm>
            <a:off x="3276600" y="3048000"/>
            <a:ext cx="2457450" cy="2286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r>
              <a:rPr lang="en-US" sz="3200" dirty="0" smtClean="0"/>
              <a:t>Analysis of Results</a:t>
            </a:r>
            <a:endParaRPr lang="en-US" dirty="0"/>
          </a:p>
        </p:txBody>
      </p:sp>
      <p:sp>
        <p:nvSpPr>
          <p:cNvPr id="3" name="Content Placeholder 2"/>
          <p:cNvSpPr>
            <a:spLocks noGrp="1"/>
          </p:cNvSpPr>
          <p:nvPr>
            <p:ph sz="quarter" idx="1"/>
          </p:nvPr>
        </p:nvSpPr>
        <p:spPr/>
        <p:txBody>
          <a:bodyPr/>
          <a:lstStyle/>
          <a:p>
            <a:r>
              <a:rPr lang="en-US" i="1" dirty="0" err="1" smtClean="0"/>
              <a:t>Microcystis</a:t>
            </a:r>
            <a:r>
              <a:rPr lang="en-US" dirty="0" smtClean="0"/>
              <a:t> spp. blooms, as expected, were peak in August</a:t>
            </a:r>
          </a:p>
          <a:p>
            <a:endParaRPr lang="en-US" dirty="0" smtClean="0"/>
          </a:p>
          <a:p>
            <a:r>
              <a:rPr lang="en-US" dirty="0" smtClean="0"/>
              <a:t>Total phosphorus concentrations in sediment are elevated, but not as high as other results that have been found</a:t>
            </a:r>
          </a:p>
          <a:p>
            <a:endParaRPr lang="en-US" dirty="0" smtClean="0"/>
          </a:p>
          <a:p>
            <a:r>
              <a:rPr lang="en-US" dirty="0" smtClean="0"/>
              <a:t>Grain size of sediments contributed to total and iron strip test phosphorus concentrations, but no significant correlation could be found with cell density in the sediment or in the water column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467600" cy="1143000"/>
          </a:xfrm>
        </p:spPr>
        <p:txBody>
          <a:bodyPr/>
          <a:lstStyle/>
          <a:p>
            <a:pPr algn="ctr"/>
            <a:r>
              <a:rPr lang="en-US" dirty="0" smtClean="0"/>
              <a:t>INTRODUCTION</a:t>
            </a:r>
            <a:endParaRPr lang="en-US" dirty="0"/>
          </a:p>
        </p:txBody>
      </p:sp>
      <p:pic>
        <p:nvPicPr>
          <p:cNvPr id="4" name="Picture 3" descr="lake erie.jpg"/>
          <p:cNvPicPr>
            <a:picLocks noChangeAspect="1"/>
          </p:cNvPicPr>
          <p:nvPr/>
        </p:nvPicPr>
        <p:blipFill>
          <a:blip r:embed="rId2" cstate="print"/>
          <a:stretch>
            <a:fillRect/>
          </a:stretch>
        </p:blipFill>
        <p:spPr>
          <a:xfrm>
            <a:off x="2514600" y="2971800"/>
            <a:ext cx="3962400" cy="300576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r>
              <a:rPr lang="en-US" sz="2800" dirty="0" smtClean="0"/>
              <a:t>Comparison of Results to Prior Research</a:t>
            </a:r>
            <a:br>
              <a:rPr lang="en-US" sz="2800" dirty="0" smtClean="0"/>
            </a:br>
            <a:endParaRPr lang="en-US" sz="2800" dirty="0"/>
          </a:p>
        </p:txBody>
      </p:sp>
      <p:sp>
        <p:nvSpPr>
          <p:cNvPr id="3" name="Content Placeholder 2"/>
          <p:cNvSpPr>
            <a:spLocks noGrp="1"/>
          </p:cNvSpPr>
          <p:nvPr>
            <p:ph sz="quarter" idx="1"/>
          </p:nvPr>
        </p:nvSpPr>
        <p:spPr/>
        <p:txBody>
          <a:bodyPr/>
          <a:lstStyle/>
          <a:p>
            <a:endParaRPr lang="en-US" dirty="0" smtClean="0"/>
          </a:p>
          <a:p>
            <a:r>
              <a:rPr lang="en-US" dirty="0" smtClean="0"/>
              <a:t>Significant increases in quantities were witnessed from before to during the bloom in both the sediment and water column</a:t>
            </a:r>
          </a:p>
          <a:p>
            <a:pPr lvl="1"/>
            <a:r>
              <a:rPr lang="en-US" dirty="0" smtClean="0"/>
              <a:t>The sediment is a source of </a:t>
            </a:r>
            <a:r>
              <a:rPr lang="en-US" i="1" dirty="0" err="1" smtClean="0"/>
              <a:t>Microcystis</a:t>
            </a:r>
            <a:r>
              <a:rPr lang="en-US" dirty="0" smtClean="0"/>
              <a:t> cells that affect the bloom in Lake Erie</a:t>
            </a:r>
          </a:p>
          <a:p>
            <a:pPr lvl="1"/>
            <a:endParaRPr lang="en-US" dirty="0" smtClean="0"/>
          </a:p>
          <a:p>
            <a:pPr lvl="1"/>
            <a:endParaRPr lang="en-US" dirty="0" smtClean="0"/>
          </a:p>
          <a:p>
            <a:r>
              <a:rPr lang="en-US" dirty="0" smtClean="0"/>
              <a:t>Large cells did not decrease in the sediment from the second to the third sampling date</a:t>
            </a:r>
          </a:p>
          <a:p>
            <a:pPr lvl="1"/>
            <a:r>
              <a:rPr lang="en-US" dirty="0" smtClean="0"/>
              <a:t>Cells undergoing sedimentation were re-depositing into the sediment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a:t>
            </a:r>
            <a:endParaRPr lang="en-US" sz="4000" dirty="0"/>
          </a:p>
        </p:txBody>
      </p:sp>
      <p:sp>
        <p:nvSpPr>
          <p:cNvPr id="3" name="Content Placeholder 2"/>
          <p:cNvSpPr>
            <a:spLocks noGrp="1"/>
          </p:cNvSpPr>
          <p:nvPr>
            <p:ph sz="quarter" idx="1"/>
          </p:nvPr>
        </p:nvSpPr>
        <p:spPr/>
        <p:txBody>
          <a:bodyPr/>
          <a:lstStyle/>
          <a:p>
            <a:r>
              <a:rPr lang="en-US" dirty="0" smtClean="0"/>
              <a:t>Sediment was acting as a source of </a:t>
            </a:r>
            <a:r>
              <a:rPr lang="en-US" i="1" dirty="0" err="1" smtClean="0"/>
              <a:t>Microcystis</a:t>
            </a:r>
            <a:r>
              <a:rPr lang="en-US" i="1" dirty="0" smtClean="0"/>
              <a:t> </a:t>
            </a:r>
            <a:r>
              <a:rPr lang="en-US" dirty="0" smtClean="0"/>
              <a:t>spp. cells that directly affected the cell density of </a:t>
            </a:r>
            <a:r>
              <a:rPr lang="en-US" i="1" dirty="0" err="1" smtClean="0"/>
              <a:t>Microcystis</a:t>
            </a:r>
            <a:r>
              <a:rPr lang="en-US" i="1" dirty="0" smtClean="0"/>
              <a:t> </a:t>
            </a:r>
            <a:r>
              <a:rPr lang="en-US" dirty="0" smtClean="0"/>
              <a:t>spp. cells in </a:t>
            </a:r>
            <a:r>
              <a:rPr lang="en-US" dirty="0" err="1" smtClean="0"/>
              <a:t>cyanobacterial</a:t>
            </a:r>
            <a:r>
              <a:rPr lang="en-US" dirty="0" smtClean="0"/>
              <a:t> blooms in the Western Lake Erie Basin</a:t>
            </a:r>
          </a:p>
          <a:p>
            <a:endParaRPr lang="en-US" dirty="0" smtClean="0"/>
          </a:p>
          <a:p>
            <a:r>
              <a:rPr lang="en-US" dirty="0" smtClean="0"/>
              <a:t>Future research concentrating on eliminating the seasonal recycling of </a:t>
            </a:r>
            <a:r>
              <a:rPr lang="en-US" dirty="0" err="1" smtClean="0"/>
              <a:t>Microcystis</a:t>
            </a:r>
            <a:r>
              <a:rPr lang="en-US" dirty="0" smtClean="0"/>
              <a:t> cells between the sediment and water column in </a:t>
            </a:r>
            <a:r>
              <a:rPr lang="en-US" dirty="0" err="1" smtClean="0"/>
              <a:t>eutrophic</a:t>
            </a:r>
            <a:r>
              <a:rPr lang="en-US" dirty="0" smtClean="0"/>
              <a:t> lakes may result in techniques to control toxin levels in the Western Basin of Lake Erie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lstStyle/>
          <a:p>
            <a:r>
              <a:rPr lang="en-US" sz="4800" dirty="0" smtClean="0">
                <a:solidFill>
                  <a:schemeClr val="hlink"/>
                </a:solidFill>
              </a:rPr>
              <a:t>References</a:t>
            </a:r>
          </a:p>
        </p:txBody>
      </p:sp>
      <p:sp>
        <p:nvSpPr>
          <p:cNvPr id="17411" name="Rectangle 3"/>
          <p:cNvSpPr>
            <a:spLocks noChangeArrowheads="1"/>
          </p:cNvSpPr>
          <p:nvPr/>
        </p:nvSpPr>
        <p:spPr bwMode="auto">
          <a:xfrm>
            <a:off x="152400" y="1676401"/>
            <a:ext cx="8001000" cy="3810000"/>
          </a:xfrm>
          <a:prstGeom prst="rect">
            <a:avLst/>
          </a:prstGeom>
          <a:noFill/>
          <a:ln w="9525">
            <a:noFill/>
            <a:miter lim="800000"/>
            <a:headEnd/>
            <a:tailEnd/>
          </a:ln>
        </p:spPr>
        <p:txBody>
          <a:bodyPr/>
          <a:lstStyle/>
          <a:p>
            <a:pPr marL="342900" indent="-342900" eaLnBrk="1" hangingPunct="1">
              <a:spcBef>
                <a:spcPct val="20000"/>
              </a:spcBef>
              <a:buClr>
                <a:schemeClr val="hlink"/>
              </a:buClr>
              <a:buSzPct val="80000"/>
            </a:pPr>
            <a:endParaRPr lang="en-US" b="1" dirty="0">
              <a:effectLst>
                <a:outerShdw blurRad="38100" dist="38100" dir="2700000" algn="tl">
                  <a:srgbClr val="000000"/>
                </a:outerShdw>
              </a:effectLst>
            </a:endParaRPr>
          </a:p>
          <a:p>
            <a:pPr marL="342900" indent="-342900" eaLnBrk="1" hangingPunct="1">
              <a:spcBef>
                <a:spcPct val="20000"/>
              </a:spcBef>
              <a:buClr>
                <a:schemeClr val="hlink"/>
              </a:buClr>
              <a:buSzPct val="80000"/>
              <a:buFont typeface="Wingdings" pitchFamily="2" charset="2"/>
              <a:buChar char="Ø"/>
            </a:pPr>
            <a:endParaRPr lang="en-US" dirty="0">
              <a:effectLst>
                <a:outerShdw blurRad="38100" dist="38100" dir="2700000" algn="tl">
                  <a:srgbClr val="000000"/>
                </a:outerShdw>
              </a:effectLst>
            </a:endParaRPr>
          </a:p>
          <a:p>
            <a:pPr marL="342900" indent="-342900" eaLnBrk="1" hangingPunct="1">
              <a:spcBef>
                <a:spcPct val="20000"/>
              </a:spcBef>
              <a:buClr>
                <a:schemeClr val="hlink"/>
              </a:buClr>
              <a:buSzPct val="80000"/>
              <a:buFont typeface="Wingdings" pitchFamily="2" charset="2"/>
              <a:buChar char="Ø"/>
            </a:pPr>
            <a:endParaRPr lang="en-US" dirty="0">
              <a:effectLst>
                <a:outerShdw blurRad="38100" dist="38100" dir="2700000" algn="tl">
                  <a:srgbClr val="000000"/>
                </a:outerShdw>
              </a:effectLst>
            </a:endParaRPr>
          </a:p>
        </p:txBody>
      </p:sp>
      <p:sp>
        <p:nvSpPr>
          <p:cNvPr id="13313" name="Rectangle 1"/>
          <p:cNvSpPr>
            <a:spLocks noChangeArrowheads="1"/>
          </p:cNvSpPr>
          <p:nvPr/>
        </p:nvSpPr>
        <p:spPr bwMode="auto">
          <a:xfrm>
            <a:off x="609600" y="1507153"/>
            <a:ext cx="7620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err="1" smtClean="0"/>
              <a:t>Bostrom</a:t>
            </a:r>
            <a:r>
              <a:rPr lang="en-US" sz="1200" dirty="0" smtClean="0"/>
              <a:t>, </a:t>
            </a:r>
            <a:r>
              <a:rPr lang="en-US" sz="1200" dirty="0" err="1" smtClean="0"/>
              <a:t>Bengt</a:t>
            </a:r>
            <a:r>
              <a:rPr lang="en-US" sz="1200" dirty="0" smtClean="0"/>
              <a:t>, Anna-Kristina Patterson, and </a:t>
            </a:r>
            <a:r>
              <a:rPr lang="en-US" sz="1200" dirty="0" err="1" smtClean="0"/>
              <a:t>Ingemar</a:t>
            </a:r>
            <a:r>
              <a:rPr lang="en-US" sz="1200" dirty="0" smtClean="0"/>
              <a:t> </a:t>
            </a:r>
            <a:r>
              <a:rPr lang="en-US" sz="1200" dirty="0" err="1" smtClean="0"/>
              <a:t>Ahlgren</a:t>
            </a:r>
            <a:r>
              <a:rPr lang="en-US" sz="1200" dirty="0" smtClean="0"/>
              <a:t>, “Seasonal Dynamics of a </a:t>
            </a:r>
            <a:r>
              <a:rPr lang="en-US" sz="1200" dirty="0" err="1" smtClean="0"/>
              <a:t>Cyanobacteria</a:t>
            </a:r>
            <a:r>
              <a:rPr lang="en-US" sz="1200" dirty="0" smtClean="0"/>
              <a:t>-Dominated Microbial Community in Surface Sediments of a Shallow, </a:t>
            </a:r>
            <a:r>
              <a:rPr lang="en-US" sz="1200" dirty="0" err="1" smtClean="0"/>
              <a:t>Eutrophic</a:t>
            </a:r>
            <a:r>
              <a:rPr lang="en-US" sz="1200" dirty="0" smtClean="0"/>
              <a:t> Lake,” </a:t>
            </a:r>
            <a:r>
              <a:rPr lang="en-US" sz="1200" i="1" dirty="0" smtClean="0"/>
              <a:t>Aquatic Sciences</a:t>
            </a:r>
            <a:r>
              <a:rPr lang="en-US" sz="1200" dirty="0" smtClean="0"/>
              <a:t>, 1989, vol. 51, no. 2, 153-178.</a:t>
            </a:r>
          </a:p>
          <a:p>
            <a:endParaRPr lang="en-US" sz="1200" dirty="0" smtClean="0"/>
          </a:p>
          <a:p>
            <a:r>
              <a:rPr lang="en-US" sz="1200" dirty="0" err="1" smtClean="0"/>
              <a:t>Brunberg</a:t>
            </a:r>
            <a:r>
              <a:rPr lang="en-US" sz="1200" dirty="0" smtClean="0"/>
              <a:t>, Anna-Kristina and Peter </a:t>
            </a:r>
            <a:r>
              <a:rPr lang="en-US" sz="1200" dirty="0" err="1" smtClean="0"/>
              <a:t>Blomquist</a:t>
            </a:r>
            <a:r>
              <a:rPr lang="en-US" sz="1200" dirty="0" smtClean="0"/>
              <a:t>, “Recruitment of </a:t>
            </a:r>
            <a:r>
              <a:rPr lang="en-US" sz="1200" i="1" dirty="0" err="1" smtClean="0"/>
              <a:t>Microcystis</a:t>
            </a:r>
            <a:r>
              <a:rPr lang="en-US" sz="1200" dirty="0" smtClean="0"/>
              <a:t> (</a:t>
            </a:r>
            <a:r>
              <a:rPr lang="en-US" sz="1200" dirty="0" err="1" smtClean="0"/>
              <a:t>Cyanophyceae</a:t>
            </a:r>
            <a:r>
              <a:rPr lang="en-US" sz="1200" dirty="0" smtClean="0"/>
              <a:t>) from Lake Sediments: The Importance of </a:t>
            </a:r>
            <a:r>
              <a:rPr lang="en-US" sz="1200" dirty="0" err="1" smtClean="0"/>
              <a:t>Littotal</a:t>
            </a:r>
            <a:r>
              <a:rPr lang="en-US" sz="1200" dirty="0" smtClean="0"/>
              <a:t> </a:t>
            </a:r>
            <a:r>
              <a:rPr lang="en-US" sz="1200" dirty="0" err="1" smtClean="0"/>
              <a:t>Inocula</a:t>
            </a:r>
            <a:r>
              <a:rPr lang="en-US" sz="1200" dirty="0" smtClean="0"/>
              <a:t>,” </a:t>
            </a:r>
            <a:r>
              <a:rPr lang="en-US" sz="1200" i="1" dirty="0" smtClean="0"/>
              <a:t>Journal of </a:t>
            </a:r>
            <a:r>
              <a:rPr lang="en-US" sz="1200" i="1" dirty="0" err="1" smtClean="0"/>
              <a:t>Phycology</a:t>
            </a:r>
            <a:r>
              <a:rPr lang="en-US" sz="1200" dirty="0" smtClean="0"/>
              <a:t>, 2003, vol. 39, 58-63.</a:t>
            </a:r>
          </a:p>
          <a:p>
            <a:pPr fontAlgn="base">
              <a:spcBef>
                <a:spcPct val="0"/>
              </a:spcBef>
              <a:spcAft>
                <a:spcPct val="0"/>
              </a:spcAft>
            </a:pPr>
            <a:endParaRPr lang="en-US" sz="1200" dirty="0" smtClean="0"/>
          </a:p>
          <a:p>
            <a:pPr fontAlgn="base">
              <a:spcBef>
                <a:spcPct val="0"/>
              </a:spcBef>
              <a:spcAft>
                <a:spcPct val="0"/>
              </a:spcAft>
            </a:pPr>
            <a:r>
              <a:rPr lang="en-US" sz="1200" dirty="0" err="1" smtClean="0"/>
              <a:t>Gregor</a:t>
            </a:r>
            <a:r>
              <a:rPr lang="en-US" sz="1200" dirty="0" smtClean="0"/>
              <a:t>, </a:t>
            </a:r>
            <a:r>
              <a:rPr lang="en-US" sz="1200" dirty="0" err="1" smtClean="0"/>
              <a:t>Jakub</a:t>
            </a:r>
            <a:r>
              <a:rPr lang="en-US" sz="1200" dirty="0" smtClean="0"/>
              <a:t>, </a:t>
            </a:r>
            <a:r>
              <a:rPr lang="en-US" sz="1200" dirty="0" err="1" smtClean="0"/>
              <a:t>Blahoslav</a:t>
            </a:r>
            <a:r>
              <a:rPr lang="en-US" sz="1200" dirty="0" smtClean="0"/>
              <a:t> </a:t>
            </a:r>
            <a:r>
              <a:rPr lang="en-US" sz="1200" dirty="0" err="1" smtClean="0"/>
              <a:t>Marsalek</a:t>
            </a:r>
            <a:r>
              <a:rPr lang="en-US" sz="1200" dirty="0" smtClean="0"/>
              <a:t>, and Helena </a:t>
            </a:r>
            <a:r>
              <a:rPr lang="en-US" sz="1200" dirty="0" err="1" smtClean="0"/>
              <a:t>Sipkova</a:t>
            </a:r>
            <a:r>
              <a:rPr lang="en-US" sz="1200" dirty="0" smtClean="0"/>
              <a:t>, “Detection and Estimation of Potentially Toxic </a:t>
            </a:r>
            <a:r>
              <a:rPr lang="en-US" sz="1200" dirty="0" err="1" smtClean="0"/>
              <a:t>Cyanobacteria</a:t>
            </a:r>
            <a:r>
              <a:rPr lang="en-US" sz="1200" dirty="0" smtClean="0"/>
              <a:t> in Raw Water at the Drinking Water Treatment Plant by In Vivo Fluorescence Method,” </a:t>
            </a:r>
            <a:r>
              <a:rPr lang="en-US" sz="1200" i="1" dirty="0" smtClean="0"/>
              <a:t>Water Research</a:t>
            </a:r>
            <a:r>
              <a:rPr lang="en-US" sz="1200" dirty="0" smtClean="0"/>
              <a:t>, 2007, vol. 41, 228-234.</a:t>
            </a:r>
          </a:p>
          <a:p>
            <a:pPr fontAlgn="base">
              <a:spcBef>
                <a:spcPct val="0"/>
              </a:spcBef>
              <a:spcAft>
                <a:spcPct val="0"/>
              </a:spcAft>
            </a:pPr>
            <a:endParaRPr lang="en-US" sz="1200" dirty="0" smtClean="0"/>
          </a:p>
          <a:p>
            <a:pPr fontAlgn="base">
              <a:spcBef>
                <a:spcPct val="0"/>
              </a:spcBef>
              <a:spcAft>
                <a:spcPct val="0"/>
              </a:spcAft>
            </a:pPr>
            <a:r>
              <a:rPr lang="en-US" sz="1200" dirty="0" err="1" smtClean="0"/>
              <a:t>Johnk</a:t>
            </a:r>
            <a:r>
              <a:rPr lang="en-US" sz="1200" dirty="0" smtClean="0"/>
              <a:t>, Klaus D, </a:t>
            </a:r>
            <a:r>
              <a:rPr lang="en-US" sz="1200" dirty="0" err="1" smtClean="0"/>
              <a:t>Jef</a:t>
            </a:r>
            <a:r>
              <a:rPr lang="en-US" sz="1200" dirty="0" smtClean="0"/>
              <a:t> </a:t>
            </a:r>
            <a:r>
              <a:rPr lang="en-US" sz="1200" dirty="0" err="1" smtClean="0"/>
              <a:t>Huisman</a:t>
            </a:r>
            <a:r>
              <a:rPr lang="en-US" sz="1200" dirty="0" smtClean="0"/>
              <a:t>, Jonathan </a:t>
            </a:r>
            <a:r>
              <a:rPr lang="en-US" sz="1200" dirty="0" err="1" smtClean="0"/>
              <a:t>Sharples</a:t>
            </a:r>
            <a:r>
              <a:rPr lang="en-US" sz="1200" dirty="0" smtClean="0"/>
              <a:t>, Ben </a:t>
            </a:r>
            <a:r>
              <a:rPr lang="en-US" sz="1200" dirty="0" err="1" smtClean="0"/>
              <a:t>Sommeijer</a:t>
            </a:r>
            <a:r>
              <a:rPr lang="en-US" sz="1200" dirty="0" smtClean="0"/>
              <a:t>, Petra M. </a:t>
            </a:r>
            <a:r>
              <a:rPr lang="en-US" sz="1200" dirty="0" err="1" smtClean="0"/>
              <a:t>Visser</a:t>
            </a:r>
            <a:r>
              <a:rPr lang="en-US" sz="1200" dirty="0" smtClean="0"/>
              <a:t>, and Jasper M. </a:t>
            </a:r>
            <a:r>
              <a:rPr lang="en-US" sz="1200" dirty="0" err="1" smtClean="0"/>
              <a:t>Strooms</a:t>
            </a:r>
            <a:r>
              <a:rPr lang="en-US" sz="1200" dirty="0" smtClean="0"/>
              <a:t>, “Summer </a:t>
            </a:r>
            <a:r>
              <a:rPr lang="en-US" sz="1200" dirty="0" err="1" smtClean="0"/>
              <a:t>Heatwaves</a:t>
            </a:r>
            <a:r>
              <a:rPr lang="en-US" sz="1200" dirty="0" smtClean="0"/>
              <a:t> Promote Blooms of Harmful </a:t>
            </a:r>
            <a:r>
              <a:rPr lang="en-US" sz="1200" dirty="0" err="1" smtClean="0"/>
              <a:t>Cyanobacteria</a:t>
            </a:r>
            <a:r>
              <a:rPr lang="en-US" sz="1200" dirty="0" smtClean="0"/>
              <a:t>,” </a:t>
            </a:r>
            <a:r>
              <a:rPr lang="en-US" sz="1200" i="1" dirty="0" smtClean="0"/>
              <a:t>Global Change Biology</a:t>
            </a:r>
            <a:r>
              <a:rPr lang="en-US" sz="1200" dirty="0" smtClean="0"/>
              <a:t>, 2008, vol. 14, 495-512.</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Rinta</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-Kanto, J.M., A.J.A. Ouellette, G.L. Boyer, M.R.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Twiss</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T.B. Bridgeman, and S.W. Wilhelm, “Quantification of Toxic </a:t>
            </a:r>
            <a:r>
              <a:rPr kumimoji="0" lang="en-US" sz="1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Microcystis</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spp. During the 2003 and 2004 Blooms in Western Lake Erie using Quantitative Real-Time PCR,”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Environmental Science Technology</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2005, vol. 39, no. 11, 896-901.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fontAlgn="base">
              <a:spcBef>
                <a:spcPct val="0"/>
              </a:spcBef>
              <a:spcAft>
                <a:spcPct val="0"/>
              </a:spcAft>
            </a:pPr>
            <a:r>
              <a:rPr lang="en-US" sz="1200" dirty="0" err="1" smtClean="0"/>
              <a:t>Tas</a:t>
            </a:r>
            <a:r>
              <a:rPr lang="en-US" sz="1200" dirty="0" smtClean="0"/>
              <a:t>, </a:t>
            </a:r>
            <a:r>
              <a:rPr lang="en-US" sz="1200" dirty="0" err="1" smtClean="0"/>
              <a:t>Seyfettin</a:t>
            </a:r>
            <a:r>
              <a:rPr lang="en-US" sz="1200" dirty="0" smtClean="0"/>
              <a:t>, </a:t>
            </a:r>
            <a:r>
              <a:rPr lang="en-US" sz="1200" dirty="0" err="1" smtClean="0"/>
              <a:t>Erdogan</a:t>
            </a:r>
            <a:r>
              <a:rPr lang="en-US" sz="1200" dirty="0" smtClean="0"/>
              <a:t> </a:t>
            </a:r>
            <a:r>
              <a:rPr lang="en-US" sz="1200" dirty="0" err="1" smtClean="0"/>
              <a:t>Okus</a:t>
            </a:r>
            <a:r>
              <a:rPr lang="en-US" sz="1200" dirty="0" smtClean="0"/>
              <a:t>, and </a:t>
            </a:r>
            <a:r>
              <a:rPr lang="en-US" sz="1200" dirty="0" err="1" smtClean="0"/>
              <a:t>Asli</a:t>
            </a:r>
            <a:r>
              <a:rPr lang="en-US" sz="1200" dirty="0" smtClean="0"/>
              <a:t> </a:t>
            </a:r>
            <a:r>
              <a:rPr lang="en-US" sz="1200" dirty="0" err="1" smtClean="0"/>
              <a:t>Aslan-Yilmaz</a:t>
            </a:r>
            <a:r>
              <a:rPr lang="en-US" sz="1200" dirty="0" smtClean="0"/>
              <a:t>, “The Blooms of a </a:t>
            </a:r>
            <a:r>
              <a:rPr lang="en-US" sz="1200" dirty="0" err="1" smtClean="0"/>
              <a:t>Cyanobacterium</a:t>
            </a:r>
            <a:r>
              <a:rPr lang="en-US" sz="1200" dirty="0" smtClean="0"/>
              <a:t>, </a:t>
            </a:r>
            <a:r>
              <a:rPr lang="en-US" sz="1200" i="1" dirty="0" err="1" smtClean="0"/>
              <a:t>Microcystis</a:t>
            </a:r>
            <a:r>
              <a:rPr lang="en-US" sz="1200" i="1" dirty="0" smtClean="0"/>
              <a:t> </a:t>
            </a:r>
            <a:r>
              <a:rPr lang="en-US" sz="1200" dirty="0" smtClean="0"/>
              <a:t>cf.</a:t>
            </a:r>
            <a:r>
              <a:rPr lang="en-US" sz="1200" i="1" dirty="0" smtClean="0"/>
              <a:t> </a:t>
            </a:r>
            <a:r>
              <a:rPr lang="en-US" sz="1200" i="1" dirty="0" err="1" smtClean="0"/>
              <a:t>aeruginosa</a:t>
            </a:r>
            <a:r>
              <a:rPr lang="en-US" sz="1200" dirty="0" smtClean="0"/>
              <a:t> in a Severely Polluted Estuary, the Golden Horn, Turkey,” </a:t>
            </a:r>
            <a:r>
              <a:rPr lang="en-US" sz="1200" i="1" dirty="0" smtClean="0"/>
              <a:t>Estuarine, Coastal and Shelf Science</a:t>
            </a:r>
            <a:r>
              <a:rPr lang="en-US" sz="1200" dirty="0" smtClean="0"/>
              <a:t>, 2006, vol. 68, 593-599.</a:t>
            </a:r>
          </a:p>
          <a:p>
            <a:pPr fontAlgn="base">
              <a:spcBef>
                <a:spcPct val="0"/>
              </a:spcBef>
              <a:spcAft>
                <a:spcPct val="0"/>
              </a:spcAft>
            </a:pPr>
            <a:endParaRPr lang="en-US" sz="1200" dirty="0" smtClean="0"/>
          </a:p>
          <a:p>
            <a:pPr fontAlgn="base">
              <a:spcBef>
                <a:spcPct val="0"/>
              </a:spcBef>
              <a:spcAft>
                <a:spcPct val="0"/>
              </a:spcAft>
            </a:pPr>
            <a:r>
              <a:rPr lang="en-US" sz="1200" dirty="0" err="1" smtClean="0"/>
              <a:t>Verspagen</a:t>
            </a:r>
            <a:r>
              <a:rPr lang="en-US" sz="1200" dirty="0" smtClean="0"/>
              <a:t>, </a:t>
            </a:r>
            <a:r>
              <a:rPr lang="en-US" sz="1200" dirty="0" err="1" smtClean="0"/>
              <a:t>Jolanda</a:t>
            </a:r>
            <a:r>
              <a:rPr lang="en-US" sz="1200" dirty="0" smtClean="0"/>
              <a:t> M.H., </a:t>
            </a:r>
            <a:r>
              <a:rPr lang="en-US" sz="1200" dirty="0" err="1" smtClean="0"/>
              <a:t>Eveline</a:t>
            </a:r>
            <a:r>
              <a:rPr lang="en-US" sz="1200" dirty="0" smtClean="0"/>
              <a:t> O.F.M. </a:t>
            </a:r>
            <a:r>
              <a:rPr lang="en-US" sz="1200" dirty="0" err="1" smtClean="0"/>
              <a:t>Snelder</a:t>
            </a:r>
            <a:r>
              <a:rPr lang="en-US" sz="1200" dirty="0" smtClean="0"/>
              <a:t>, Petra M. </a:t>
            </a:r>
            <a:r>
              <a:rPr lang="en-US" sz="1200" dirty="0" err="1" smtClean="0"/>
              <a:t>Visser</a:t>
            </a:r>
            <a:r>
              <a:rPr lang="en-US" sz="1200" dirty="0" smtClean="0"/>
              <a:t>, Klaus D. </a:t>
            </a:r>
            <a:r>
              <a:rPr lang="en-US" sz="1200" dirty="0" err="1" smtClean="0"/>
              <a:t>Johnk</a:t>
            </a:r>
            <a:r>
              <a:rPr lang="en-US" sz="1200" dirty="0" smtClean="0"/>
              <a:t>, Bas W. </a:t>
            </a:r>
            <a:r>
              <a:rPr lang="en-US" sz="1200" dirty="0" err="1" smtClean="0"/>
              <a:t>Ibelings</a:t>
            </a:r>
            <a:r>
              <a:rPr lang="en-US" sz="1200" dirty="0" smtClean="0"/>
              <a:t>, </a:t>
            </a:r>
            <a:r>
              <a:rPr lang="en-US" sz="1200" dirty="0" err="1" smtClean="0"/>
              <a:t>Luuc</a:t>
            </a:r>
            <a:r>
              <a:rPr lang="en-US" sz="1200" dirty="0" smtClean="0"/>
              <a:t> R. Mur, and </a:t>
            </a:r>
            <a:r>
              <a:rPr lang="en-US" sz="1200" dirty="0" err="1" smtClean="0"/>
              <a:t>Jef</a:t>
            </a:r>
            <a:r>
              <a:rPr lang="en-US" sz="1200" dirty="0" smtClean="0"/>
              <a:t> </a:t>
            </a:r>
            <a:r>
              <a:rPr lang="en-US" sz="1200" dirty="0" err="1" smtClean="0"/>
              <a:t>Huisman</a:t>
            </a:r>
            <a:r>
              <a:rPr lang="en-US" sz="1200" dirty="0" smtClean="0"/>
              <a:t>, “Benthic-Pelagic Coupling in the Population Dynamics of the Harmful </a:t>
            </a:r>
            <a:r>
              <a:rPr lang="en-US" sz="1200" dirty="0" err="1" smtClean="0"/>
              <a:t>Cyanobacterium</a:t>
            </a:r>
            <a:r>
              <a:rPr lang="en-US" sz="1200" dirty="0" smtClean="0"/>
              <a:t> </a:t>
            </a:r>
            <a:r>
              <a:rPr lang="en-US" sz="1200" i="1" dirty="0" err="1" smtClean="0"/>
              <a:t>Microcystis</a:t>
            </a:r>
            <a:r>
              <a:rPr lang="en-US" sz="1200" dirty="0" smtClean="0"/>
              <a:t>,” </a:t>
            </a:r>
            <a:r>
              <a:rPr lang="en-US" sz="1200" i="1" dirty="0" smtClean="0"/>
              <a:t>Freshwater Biology</a:t>
            </a:r>
            <a:r>
              <a:rPr lang="en-US" sz="1200" dirty="0" smtClean="0"/>
              <a:t>, 2005, vol. 50, 854-867.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r>
              <a:rPr lang="en-US" sz="4800" dirty="0" smtClean="0">
                <a:solidFill>
                  <a:schemeClr val="hlink"/>
                </a:solidFill>
              </a:rPr>
              <a:t>THANKS</a:t>
            </a:r>
          </a:p>
        </p:txBody>
      </p:sp>
      <p:sp>
        <p:nvSpPr>
          <p:cNvPr id="29699" name="Rectangle 3"/>
          <p:cNvSpPr>
            <a:spLocks noGrp="1" noChangeArrowheads="1"/>
          </p:cNvSpPr>
          <p:nvPr>
            <p:ph type="body" idx="1"/>
          </p:nvPr>
        </p:nvSpPr>
        <p:spPr>
          <a:xfrm>
            <a:off x="685800" y="1600200"/>
            <a:ext cx="8001000" cy="4525963"/>
          </a:xfrm>
          <a:noFill/>
          <a:ln/>
        </p:spPr>
        <p:txBody>
          <a:bodyPr/>
          <a:lstStyle/>
          <a:p>
            <a:pPr>
              <a:lnSpc>
                <a:spcPct val="90000"/>
              </a:lnSpc>
            </a:pPr>
            <a:r>
              <a:rPr lang="en-US" dirty="0" smtClean="0"/>
              <a:t>Dr. </a:t>
            </a:r>
            <a:r>
              <a:rPr lang="en-US" dirty="0" err="1" smtClean="0"/>
              <a:t>Cyndee</a:t>
            </a:r>
            <a:r>
              <a:rPr lang="en-US" dirty="0" smtClean="0"/>
              <a:t> </a:t>
            </a:r>
            <a:r>
              <a:rPr lang="en-US" dirty="0" err="1" smtClean="0"/>
              <a:t>Gruden</a:t>
            </a:r>
            <a:endParaRPr lang="en-US" dirty="0" smtClean="0"/>
          </a:p>
          <a:p>
            <a:pPr>
              <a:lnSpc>
                <a:spcPct val="90000"/>
              </a:lnSpc>
            </a:pPr>
            <a:r>
              <a:rPr lang="en-US" dirty="0" smtClean="0"/>
              <a:t>Katie </a:t>
            </a:r>
            <a:r>
              <a:rPr lang="en-US" dirty="0" err="1" smtClean="0"/>
              <a:t>Wambo</a:t>
            </a:r>
            <a:endParaRPr lang="en-US" dirty="0" smtClean="0"/>
          </a:p>
          <a:p>
            <a:pPr>
              <a:lnSpc>
                <a:spcPct val="90000"/>
              </a:lnSpc>
            </a:pPr>
            <a:r>
              <a:rPr lang="en-US" dirty="0" smtClean="0"/>
              <a:t>Tom Bridgeman and his students</a:t>
            </a:r>
          </a:p>
          <a:p>
            <a:pPr>
              <a:lnSpc>
                <a:spcPct val="90000"/>
              </a:lnSpc>
            </a:pPr>
            <a:r>
              <a:rPr lang="en-US" dirty="0" smtClean="0"/>
              <a:t>Jack Kramer</a:t>
            </a:r>
          </a:p>
          <a:p>
            <a:pPr>
              <a:lnSpc>
                <a:spcPct val="90000"/>
              </a:lnSpc>
            </a:pPr>
            <a:r>
              <a:rPr lang="en-US" dirty="0" err="1" smtClean="0"/>
              <a:t>Hui</a:t>
            </a:r>
            <a:r>
              <a:rPr lang="en-US" dirty="0" smtClean="0"/>
              <a:t> Wang</a:t>
            </a:r>
          </a:p>
          <a:p>
            <a:pPr>
              <a:lnSpc>
                <a:spcPct val="90000"/>
              </a:lnSpc>
            </a:pPr>
            <a:r>
              <a:rPr lang="en-US" dirty="0" smtClean="0"/>
              <a:t>Lake Erie Commission – Small LEPF</a:t>
            </a:r>
          </a:p>
          <a:p>
            <a:pPr>
              <a:lnSpc>
                <a:spcPct val="90000"/>
              </a:lnSpc>
              <a:buFont typeface="Wingdings" pitchFamily="2" charset="2"/>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Green Algae</a:t>
            </a:r>
            <a:endParaRPr lang="en-US" dirty="0"/>
          </a:p>
        </p:txBody>
      </p:sp>
      <p:sp>
        <p:nvSpPr>
          <p:cNvPr id="3" name="Content Placeholder 2"/>
          <p:cNvSpPr>
            <a:spLocks noGrp="1"/>
          </p:cNvSpPr>
          <p:nvPr>
            <p:ph sz="quarter" idx="1"/>
          </p:nvPr>
        </p:nvSpPr>
        <p:spPr>
          <a:xfrm>
            <a:off x="457200" y="1600200"/>
            <a:ext cx="4267200" cy="4873752"/>
          </a:xfrm>
        </p:spPr>
        <p:txBody>
          <a:bodyPr/>
          <a:lstStyle/>
          <a:p>
            <a:pPr marL="274320" lvl="1">
              <a:spcBef>
                <a:spcPts val="600"/>
              </a:spcBef>
              <a:buSzPct val="70000"/>
              <a:buFont typeface="Wingdings"/>
              <a:buChar char=""/>
            </a:pPr>
            <a:endParaRPr lang="en-US" dirty="0" smtClean="0"/>
          </a:p>
          <a:p>
            <a:pPr marL="274320" lvl="1">
              <a:spcBef>
                <a:spcPts val="600"/>
              </a:spcBef>
              <a:buSzPct val="70000"/>
              <a:buFont typeface="Wingdings"/>
              <a:buChar char=""/>
            </a:pPr>
            <a:r>
              <a:rPr lang="en-US" dirty="0" smtClean="0"/>
              <a:t>Blue-green </a:t>
            </a:r>
            <a:r>
              <a:rPr lang="en-US" dirty="0" smtClean="0"/>
              <a:t>algae blooms </a:t>
            </a:r>
            <a:r>
              <a:rPr lang="en-US" dirty="0" smtClean="0"/>
              <a:t>(caused by species of the </a:t>
            </a:r>
            <a:r>
              <a:rPr lang="en-US" dirty="0" err="1" smtClean="0"/>
              <a:t>Cyanobacteria</a:t>
            </a:r>
            <a:r>
              <a:rPr lang="en-US" dirty="0" smtClean="0"/>
              <a:t> phylum) can </a:t>
            </a:r>
            <a:r>
              <a:rPr lang="en-US" dirty="0" smtClean="0"/>
              <a:t>be </a:t>
            </a:r>
            <a:r>
              <a:rPr lang="en-US" dirty="0" smtClean="0"/>
              <a:t>problematic </a:t>
            </a:r>
            <a:r>
              <a:rPr lang="en-US" dirty="0" smtClean="0"/>
              <a:t>on </a:t>
            </a:r>
            <a:r>
              <a:rPr lang="en-US" dirty="0" err="1" smtClean="0"/>
              <a:t>eutrophic</a:t>
            </a:r>
            <a:r>
              <a:rPr lang="en-US" dirty="0" smtClean="0"/>
              <a:t> lakes</a:t>
            </a:r>
          </a:p>
          <a:p>
            <a:pPr marL="274320" lvl="1">
              <a:spcBef>
                <a:spcPts val="600"/>
              </a:spcBef>
              <a:buSzPct val="70000"/>
              <a:buFont typeface="Wingdings"/>
              <a:buChar char=""/>
            </a:pPr>
            <a:endParaRPr lang="en-US" dirty="0" smtClean="0"/>
          </a:p>
          <a:p>
            <a:pPr marL="274320" lvl="1">
              <a:spcBef>
                <a:spcPts val="600"/>
              </a:spcBef>
              <a:buSzPct val="70000"/>
              <a:buFont typeface="Wingdings"/>
              <a:buChar char=""/>
            </a:pPr>
            <a:r>
              <a:rPr lang="en-US" dirty="0" smtClean="0"/>
              <a:t>Dominant </a:t>
            </a:r>
            <a:r>
              <a:rPr lang="en-US" dirty="0" smtClean="0"/>
              <a:t>species in </a:t>
            </a:r>
            <a:r>
              <a:rPr lang="en-US" dirty="0" smtClean="0"/>
              <a:t>these </a:t>
            </a:r>
            <a:r>
              <a:rPr lang="en-US" dirty="0" err="1" smtClean="0"/>
              <a:t>cyanobacterial</a:t>
            </a:r>
            <a:r>
              <a:rPr lang="en-US" dirty="0" smtClean="0"/>
              <a:t> </a:t>
            </a:r>
            <a:r>
              <a:rPr lang="en-US" dirty="0" smtClean="0"/>
              <a:t>blooms on </a:t>
            </a:r>
            <a:r>
              <a:rPr lang="en-US" dirty="0" err="1" smtClean="0"/>
              <a:t>eutrophic</a:t>
            </a:r>
            <a:r>
              <a:rPr lang="en-US" dirty="0" smtClean="0"/>
              <a:t> lakes is often of the </a:t>
            </a:r>
            <a:r>
              <a:rPr lang="en-US" i="1" dirty="0" err="1" smtClean="0"/>
              <a:t>Microcystis</a:t>
            </a:r>
            <a:r>
              <a:rPr lang="en-US" dirty="0" smtClean="0"/>
              <a:t> genus </a:t>
            </a:r>
          </a:p>
          <a:p>
            <a:pPr marL="548640" lvl="2">
              <a:spcBef>
                <a:spcPts val="600"/>
              </a:spcBef>
              <a:buSzPct val="70000"/>
            </a:pPr>
            <a:r>
              <a:rPr lang="en-US" dirty="0" smtClean="0"/>
              <a:t>Forms </a:t>
            </a:r>
            <a:r>
              <a:rPr lang="en-US" dirty="0" smtClean="0"/>
              <a:t>colonies</a:t>
            </a:r>
          </a:p>
          <a:p>
            <a:endParaRPr lang="en-US" dirty="0"/>
          </a:p>
        </p:txBody>
      </p:sp>
      <p:pic>
        <p:nvPicPr>
          <p:cNvPr id="4" name="Picture 3" descr="Microcystis_n8_dollartow5a_402_b.jpg"/>
          <p:cNvPicPr/>
          <p:nvPr/>
        </p:nvPicPr>
        <p:blipFill>
          <a:blip r:embed="rId2" cstate="print"/>
          <a:stretch>
            <a:fillRect/>
          </a:stretch>
        </p:blipFill>
        <p:spPr>
          <a:xfrm>
            <a:off x="4876800" y="3962400"/>
            <a:ext cx="3200400" cy="2344340"/>
          </a:xfrm>
          <a:prstGeom prst="rect">
            <a:avLst/>
          </a:prstGeom>
        </p:spPr>
      </p:pic>
      <p:pic>
        <p:nvPicPr>
          <p:cNvPr id="5" name="Picture 4" descr="blue green algae bloom.jpg"/>
          <p:cNvPicPr>
            <a:picLocks noChangeAspect="1"/>
          </p:cNvPicPr>
          <p:nvPr/>
        </p:nvPicPr>
        <p:blipFill>
          <a:blip r:embed="rId3" cstate="print"/>
          <a:stretch>
            <a:fillRect/>
          </a:stretch>
        </p:blipFill>
        <p:spPr>
          <a:xfrm>
            <a:off x="4876800" y="1143000"/>
            <a:ext cx="3816542" cy="2362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Enumeration of </a:t>
            </a:r>
            <a:r>
              <a:rPr lang="en-US" i="1" dirty="0" err="1" smtClean="0"/>
              <a:t>Microcystis</a:t>
            </a:r>
            <a:r>
              <a:rPr lang="en-US" dirty="0" smtClean="0"/>
              <a:t> Cells From Water Samples</a:t>
            </a:r>
            <a:endParaRPr lang="en-US" dirty="0"/>
          </a:p>
        </p:txBody>
      </p:sp>
      <p:sp>
        <p:nvSpPr>
          <p:cNvPr id="3" name="Content Placeholder 2"/>
          <p:cNvSpPr>
            <a:spLocks noGrp="1"/>
          </p:cNvSpPr>
          <p:nvPr>
            <p:ph sz="quarter" idx="1"/>
          </p:nvPr>
        </p:nvSpPr>
        <p:spPr>
          <a:xfrm>
            <a:off x="304800" y="1600200"/>
            <a:ext cx="7467600" cy="1676400"/>
          </a:xfrm>
        </p:spPr>
        <p:txBody>
          <a:bodyPr>
            <a:noAutofit/>
          </a:bodyPr>
          <a:lstStyle/>
          <a:p>
            <a:r>
              <a:rPr lang="en-US" dirty="0" smtClean="0"/>
              <a:t>Buoyancy caused by high gas content vesicle</a:t>
            </a:r>
          </a:p>
          <a:p>
            <a:endParaRPr lang="en-US" dirty="0" smtClean="0"/>
          </a:p>
          <a:p>
            <a:r>
              <a:rPr lang="en-US" dirty="0" smtClean="0"/>
              <a:t>Vertical migration in the water column</a:t>
            </a:r>
          </a:p>
          <a:p>
            <a:endParaRPr lang="en-US" dirty="0" smtClean="0"/>
          </a:p>
        </p:txBody>
      </p:sp>
      <p:sp>
        <p:nvSpPr>
          <p:cNvPr id="5" name="Content Placeholder 2"/>
          <p:cNvSpPr txBox="1">
            <a:spLocks/>
          </p:cNvSpPr>
          <p:nvPr/>
        </p:nvSpPr>
        <p:spPr>
          <a:xfrm>
            <a:off x="304800" y="3505200"/>
            <a:ext cx="5334000" cy="2667000"/>
          </a:xfrm>
          <a:prstGeom prst="rect">
            <a:avLst/>
          </a:prstGeom>
        </p:spPr>
        <p:txBody>
          <a:bodyPr vert="horz">
            <a:normAutofit/>
          </a:bodyPr>
          <a:lstStyle/>
          <a:p>
            <a:pPr marL="274320" indent="-274320">
              <a:spcBef>
                <a:spcPts val="600"/>
              </a:spcBef>
              <a:buClr>
                <a:schemeClr val="accent1"/>
              </a:buClr>
              <a:buSzPct val="70000"/>
              <a:buFont typeface="Wingdings"/>
              <a:buChar char=""/>
            </a:pPr>
            <a:r>
              <a:rPr lang="en-US" sz="2400" dirty="0" smtClean="0"/>
              <a:t>Buoyancy can be used to separate </a:t>
            </a:r>
            <a:r>
              <a:rPr lang="en-US" sz="2400" i="1" dirty="0" err="1" smtClean="0"/>
              <a:t>Microcystis</a:t>
            </a:r>
            <a:r>
              <a:rPr lang="en-US" sz="2400" dirty="0" smtClean="0"/>
              <a:t> spp. cells from other </a:t>
            </a:r>
            <a:r>
              <a:rPr lang="en-US" sz="2400" dirty="0" err="1"/>
              <a:t>p</a:t>
            </a:r>
            <a:r>
              <a:rPr lang="en-US" sz="2400" dirty="0" err="1" smtClean="0"/>
              <a:t>lanktonic</a:t>
            </a:r>
            <a:r>
              <a:rPr lang="en-US" sz="2400" dirty="0" smtClean="0"/>
              <a:t> Cells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Sedimentation by 100 ml graduated </a:t>
            </a:r>
            <a:r>
              <a:rPr lang="en-US" sz="2400" dirty="0"/>
              <a:t>c</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ylinder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grad cyl.jpg"/>
          <p:cNvPicPr>
            <a:picLocks noChangeAspect="1"/>
          </p:cNvPicPr>
          <p:nvPr/>
        </p:nvPicPr>
        <p:blipFill>
          <a:blip r:embed="rId2" cstate="print"/>
          <a:srcRect l="28520" t="17857" r="18514" b="8929"/>
          <a:stretch>
            <a:fillRect/>
          </a:stretch>
        </p:blipFill>
        <p:spPr>
          <a:xfrm>
            <a:off x="6477000" y="3581400"/>
            <a:ext cx="990600"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Erie and </a:t>
            </a:r>
            <a:r>
              <a:rPr lang="en-US" i="1" dirty="0" err="1" smtClean="0"/>
              <a:t>Microcystis</a:t>
            </a:r>
            <a:r>
              <a:rPr lang="en-US" dirty="0" smtClean="0"/>
              <a:t> Blooms</a:t>
            </a:r>
            <a:endParaRPr lang="en-US" dirty="0"/>
          </a:p>
        </p:txBody>
      </p:sp>
      <p:sp>
        <p:nvSpPr>
          <p:cNvPr id="3" name="Content Placeholder 2"/>
          <p:cNvSpPr>
            <a:spLocks noGrp="1"/>
          </p:cNvSpPr>
          <p:nvPr>
            <p:ph sz="quarter" idx="1"/>
          </p:nvPr>
        </p:nvSpPr>
        <p:spPr>
          <a:xfrm>
            <a:off x="457200" y="1600200"/>
            <a:ext cx="8001000" cy="4873752"/>
          </a:xfrm>
        </p:spPr>
        <p:txBody>
          <a:bodyPr/>
          <a:lstStyle/>
          <a:p>
            <a:r>
              <a:rPr lang="en-US" dirty="0" smtClean="0"/>
              <a:t>Historically, Lake Erie has been highly productive.  </a:t>
            </a:r>
          </a:p>
          <a:p>
            <a:r>
              <a:rPr lang="en-US" dirty="0" smtClean="0"/>
              <a:t>By the 1960’s, poor water quality and </a:t>
            </a:r>
            <a:r>
              <a:rPr lang="en-US" dirty="0" err="1" smtClean="0"/>
              <a:t>cyanobacterial</a:t>
            </a:r>
            <a:r>
              <a:rPr lang="en-US" dirty="0" smtClean="0"/>
              <a:t> blooms common</a:t>
            </a:r>
          </a:p>
          <a:p>
            <a:r>
              <a:rPr lang="en-US" dirty="0" smtClean="0"/>
              <a:t>1970’s phosphorus loading limited and water quality improved</a:t>
            </a:r>
            <a:endParaRPr lang="en-US" dirty="0"/>
          </a:p>
        </p:txBody>
      </p:sp>
      <p:pic>
        <p:nvPicPr>
          <p:cNvPr id="5" name="Picture 4" descr="Cuyahoga.jpg"/>
          <p:cNvPicPr>
            <a:picLocks noChangeAspect="1"/>
          </p:cNvPicPr>
          <p:nvPr/>
        </p:nvPicPr>
        <p:blipFill>
          <a:blip r:embed="rId2" cstate="print"/>
          <a:stretch>
            <a:fillRect/>
          </a:stretch>
        </p:blipFill>
        <p:spPr>
          <a:xfrm>
            <a:off x="2971800" y="3505200"/>
            <a:ext cx="4508500" cy="29244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Erie and </a:t>
            </a:r>
            <a:r>
              <a:rPr lang="en-US" i="1" dirty="0" err="1" smtClean="0"/>
              <a:t>Microcystis</a:t>
            </a:r>
            <a:r>
              <a:rPr lang="en-US" dirty="0" smtClean="0"/>
              <a:t> Blooms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Blooms </a:t>
            </a:r>
            <a:r>
              <a:rPr lang="en-US" dirty="0" smtClean="0"/>
              <a:t>have returned</a:t>
            </a:r>
          </a:p>
          <a:p>
            <a:endParaRPr lang="en-US" dirty="0" smtClean="0"/>
          </a:p>
          <a:p>
            <a:r>
              <a:rPr lang="en-US" dirty="0" err="1" smtClean="0"/>
              <a:t>Microcystis</a:t>
            </a:r>
            <a:r>
              <a:rPr lang="en-US" dirty="0" smtClean="0"/>
              <a:t> cell density in the Western Lake Erie basin ranged from 4x10</a:t>
            </a:r>
            <a:r>
              <a:rPr lang="en-US" baseline="30000" dirty="0" smtClean="0"/>
              <a:t>8</a:t>
            </a:r>
            <a:r>
              <a:rPr lang="en-US" dirty="0" smtClean="0"/>
              <a:t> </a:t>
            </a:r>
            <a:r>
              <a:rPr lang="en-US" dirty="0" smtClean="0"/>
              <a:t>to</a:t>
            </a:r>
            <a:r>
              <a:rPr lang="en-US" dirty="0" smtClean="0"/>
              <a:t> </a:t>
            </a:r>
            <a:r>
              <a:rPr lang="en-US" dirty="0" smtClean="0"/>
              <a:t>4x10</a:t>
            </a:r>
            <a:r>
              <a:rPr lang="en-US" baseline="30000" dirty="0" smtClean="0"/>
              <a:t>3</a:t>
            </a:r>
            <a:r>
              <a:rPr lang="en-US" dirty="0" smtClean="0"/>
              <a:t> cells per liter in August of 2003 and 2004 (</a:t>
            </a:r>
            <a:r>
              <a:rPr lang="en-US" dirty="0" err="1" smtClean="0"/>
              <a:t>Rinta</a:t>
            </a:r>
            <a:r>
              <a:rPr lang="en-US" dirty="0" smtClean="0"/>
              <a:t>-Kanto, 2005)</a:t>
            </a:r>
          </a:p>
          <a:p>
            <a:endParaRPr lang="en-US" dirty="0" smtClean="0"/>
          </a:p>
          <a:p>
            <a:r>
              <a:rPr lang="en-US" dirty="0" smtClean="0"/>
              <a:t>World Health Organization’s recommendations for </a:t>
            </a:r>
            <a:r>
              <a:rPr lang="en-US" dirty="0" err="1" smtClean="0"/>
              <a:t>microcystin</a:t>
            </a:r>
            <a:r>
              <a:rPr lang="en-US" dirty="0" smtClean="0"/>
              <a:t> levels in drinking water sources was exceed in Lake Erie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Microcystis</a:t>
            </a:r>
            <a:r>
              <a:rPr lang="en-US" dirty="0" smtClean="0"/>
              <a:t> Cells in Lake Water</a:t>
            </a:r>
            <a:endParaRPr lang="en-US" i="1" dirty="0"/>
          </a:p>
        </p:txBody>
      </p:sp>
      <p:sp>
        <p:nvSpPr>
          <p:cNvPr id="3" name="Content Placeholder 2"/>
          <p:cNvSpPr>
            <a:spLocks noGrp="1"/>
          </p:cNvSpPr>
          <p:nvPr>
            <p:ph sz="quarter" idx="1"/>
          </p:nvPr>
        </p:nvSpPr>
        <p:spPr/>
        <p:txBody>
          <a:bodyPr/>
          <a:lstStyle/>
          <a:p>
            <a:r>
              <a:rPr lang="en-US" i="1" dirty="0" err="1" smtClean="0"/>
              <a:t>Microcystis</a:t>
            </a:r>
            <a:r>
              <a:rPr lang="en-US" dirty="0" smtClean="0"/>
              <a:t> spp. blooms affect </a:t>
            </a:r>
            <a:r>
              <a:rPr lang="en-US" dirty="0" err="1" smtClean="0"/>
              <a:t>eutrophic</a:t>
            </a:r>
            <a:r>
              <a:rPr lang="en-US" dirty="0" smtClean="0"/>
              <a:t> water systems around the globe</a:t>
            </a:r>
          </a:p>
          <a:p>
            <a:r>
              <a:rPr lang="en-US" dirty="0" smtClean="0"/>
              <a:t>Between 1998 and 2000, a lake in Turkey had cell density concentrations between 2.9 x 10</a:t>
            </a:r>
            <a:r>
              <a:rPr lang="en-US" baseline="30000" dirty="0" smtClean="0"/>
              <a:t>4</a:t>
            </a:r>
            <a:r>
              <a:rPr lang="en-US" dirty="0" smtClean="0"/>
              <a:t> and 2.7 x 10</a:t>
            </a:r>
            <a:r>
              <a:rPr lang="en-US" baseline="30000" dirty="0" smtClean="0"/>
              <a:t>6</a:t>
            </a:r>
            <a:r>
              <a:rPr lang="en-US" dirty="0" smtClean="0"/>
              <a:t> cells per milliliter (</a:t>
            </a:r>
            <a:r>
              <a:rPr lang="en-US" dirty="0" err="1" smtClean="0"/>
              <a:t>Tas</a:t>
            </a:r>
            <a:r>
              <a:rPr lang="en-US" dirty="0" smtClean="0"/>
              <a:t>, 2006)</a:t>
            </a:r>
          </a:p>
          <a:p>
            <a:endParaRPr lang="en-US" baseline="30000" dirty="0"/>
          </a:p>
        </p:txBody>
      </p:sp>
      <p:pic>
        <p:nvPicPr>
          <p:cNvPr id="4" name="Picture 3" descr="cyanobacterial bloom.jpg"/>
          <p:cNvPicPr>
            <a:picLocks noChangeAspect="1"/>
          </p:cNvPicPr>
          <p:nvPr/>
        </p:nvPicPr>
        <p:blipFill>
          <a:blip r:embed="rId2" cstate="print"/>
          <a:stretch>
            <a:fillRect/>
          </a:stretch>
        </p:blipFill>
        <p:spPr>
          <a:xfrm>
            <a:off x="2590800" y="3810000"/>
            <a:ext cx="4218432" cy="26090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Microcystis</a:t>
            </a:r>
            <a:r>
              <a:rPr lang="en-US" dirty="0" smtClean="0"/>
              <a:t> Cells in Lake Water</a:t>
            </a:r>
            <a:endParaRPr lang="en-US" dirty="0"/>
          </a:p>
        </p:txBody>
      </p:sp>
      <p:sp>
        <p:nvSpPr>
          <p:cNvPr id="3" name="Content Placeholder 2"/>
          <p:cNvSpPr>
            <a:spLocks noGrp="1"/>
          </p:cNvSpPr>
          <p:nvPr>
            <p:ph sz="quarter" idx="1"/>
          </p:nvPr>
        </p:nvSpPr>
        <p:spPr/>
        <p:txBody>
          <a:bodyPr/>
          <a:lstStyle/>
          <a:p>
            <a:r>
              <a:rPr lang="en-US" dirty="0" smtClean="0"/>
              <a:t>Phosphorus and nitrogen promote </a:t>
            </a:r>
            <a:r>
              <a:rPr lang="en-US" dirty="0" err="1" smtClean="0"/>
              <a:t>cyanobacterial</a:t>
            </a:r>
            <a:r>
              <a:rPr lang="en-US" dirty="0" smtClean="0"/>
              <a:t> growth</a:t>
            </a:r>
          </a:p>
          <a:p>
            <a:r>
              <a:rPr lang="en-US" dirty="0" smtClean="0"/>
              <a:t>Phosphorus is generally the limiting nutrient</a:t>
            </a:r>
          </a:p>
          <a:p>
            <a:r>
              <a:rPr lang="en-US" dirty="0" smtClean="0"/>
              <a:t>Phosphorus has been shown to migrate with </a:t>
            </a:r>
            <a:r>
              <a:rPr lang="en-US" i="1" dirty="0" err="1" smtClean="0"/>
              <a:t>Microcystis</a:t>
            </a:r>
            <a:r>
              <a:rPr lang="en-US" dirty="0" smtClean="0"/>
              <a:t> cells from the sediment</a:t>
            </a:r>
          </a:p>
          <a:p>
            <a:r>
              <a:rPr lang="en-US" dirty="0" smtClean="0"/>
              <a:t>Iron can also be a limiting factor because it is necessary for nitrogen fixation</a:t>
            </a:r>
          </a:p>
        </p:txBody>
      </p:sp>
      <p:pic>
        <p:nvPicPr>
          <p:cNvPr id="4" name="Picture 3" descr="nitrogen, phosphorus.jpg"/>
          <p:cNvPicPr>
            <a:picLocks noChangeAspect="1"/>
          </p:cNvPicPr>
          <p:nvPr/>
        </p:nvPicPr>
        <p:blipFill>
          <a:blip r:embed="rId2" cstate="print"/>
          <a:stretch>
            <a:fillRect/>
          </a:stretch>
        </p:blipFill>
        <p:spPr>
          <a:xfrm>
            <a:off x="6019800" y="4343400"/>
            <a:ext cx="1714500" cy="18288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263</TotalTime>
  <Words>1629</Words>
  <Application>Microsoft Office PowerPoint</Application>
  <PresentationFormat>On-screen Show (4:3)</PresentationFormat>
  <Paragraphs>186</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Oriel</vt:lpstr>
      <vt:lpstr>Bitmap Image</vt:lpstr>
      <vt:lpstr>Investigation of Microcystis Cell Density and Phosphorus in Benthic Sediment and Their Effect on Cyanobacterial Blooms on Western Lake Erie in the Summer of 2009 </vt:lpstr>
      <vt:lpstr>Hypothesis</vt:lpstr>
      <vt:lpstr>INTRODUCTION</vt:lpstr>
      <vt:lpstr>Blue Green Algae</vt:lpstr>
      <vt:lpstr>Enumeration of Microcystis Cells From Water Samples</vt:lpstr>
      <vt:lpstr>Lake Erie and Microcystis Blooms</vt:lpstr>
      <vt:lpstr>Lake Erie and Microcystis Blooms</vt:lpstr>
      <vt:lpstr>Microcystis Cells in Lake Water</vt:lpstr>
      <vt:lpstr>Microcystis Cells in Lake Water</vt:lpstr>
      <vt:lpstr>Microcystis Cells in Lake Water</vt:lpstr>
      <vt:lpstr>Microcystis Cells in Lake Sediment</vt:lpstr>
      <vt:lpstr>Microcystis cells in lake sediment: The Concerns</vt:lpstr>
      <vt:lpstr>Are Microcystis spp. Blooms Affected By Sediment Cell Density in Lake Erie?   Can This Source of Cells Be Controlled to Limit These Blooms?</vt:lpstr>
      <vt:lpstr>METHODS</vt:lpstr>
      <vt:lpstr>Sample Collection By  Tom Bridgeman and his students </vt:lpstr>
      <vt:lpstr>Microcytis spp. Detection</vt:lpstr>
      <vt:lpstr>A photograph taken of a field on a slide from the second sampling date of the sediment samples at site 7M.  This photograph was taken with the use of a fluorescence microscope at 400X magnification.</vt:lpstr>
      <vt:lpstr>Phosphorus Concentrations</vt:lpstr>
      <vt:lpstr>Microcytis spp. Detection</vt:lpstr>
      <vt:lpstr>A photograph taken of a field on a slide from the second sampling date of the lake samples at site MB20.  This photograph was taken with the use of a fluorescence microscope at 400X magnification.</vt:lpstr>
      <vt:lpstr>Detection Limits</vt:lpstr>
      <vt:lpstr>Other Tests</vt:lpstr>
      <vt:lpstr>RESULTS</vt:lpstr>
      <vt:lpstr>Quantification of Microcystis spp. Cells in Lake Water</vt:lpstr>
      <vt:lpstr>Quantification of Microcystis spp. Cells in Lake Water</vt:lpstr>
      <vt:lpstr>Quantification of Microcystis spp. Cells in Lake Sediment</vt:lpstr>
      <vt:lpstr>Quantification of Microcystis spp. Cells in Lake Sediment</vt:lpstr>
      <vt:lpstr>DISCUSSION</vt:lpstr>
      <vt:lpstr>Analysis of Results</vt:lpstr>
      <vt:lpstr>Comparison of Results to Prior Research </vt:lpstr>
      <vt:lpstr>CONCLUSION</vt:lpstr>
      <vt:lpstr>References</vt:lpstr>
      <vt:lpstr>THANKS</vt:lpstr>
    </vt:vector>
  </TitlesOfParts>
  <Company>The University of Toledo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Microcystis Cell Density and Phosphorus in Benthic Sediment and Their Effect on Cyanobacterial Blooms on Western Lake Erie in the Summer of 2009 </dc:title>
  <dc:creator>Engineering College Computing</dc:creator>
  <cp:lastModifiedBy>Engineering College Computing</cp:lastModifiedBy>
  <cp:revision>27</cp:revision>
  <dcterms:created xsi:type="dcterms:W3CDTF">2010-04-06T23:02:02Z</dcterms:created>
  <dcterms:modified xsi:type="dcterms:W3CDTF">2010-04-08T22:27:24Z</dcterms:modified>
</cp:coreProperties>
</file>